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tiff" ContentType="image/tiff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73" r:id="rId8"/>
    <p:sldId id="272" r:id="rId9"/>
    <p:sldId id="263" r:id="rId10"/>
    <p:sldId id="264" r:id="rId11"/>
    <p:sldId id="271" r:id="rId12"/>
    <p:sldId id="265" r:id="rId13"/>
    <p:sldId id="266" r:id="rId14"/>
    <p:sldId id="269" r:id="rId15"/>
    <p:sldId id="267" r:id="rId16"/>
    <p:sldId id="270" r:id="rId17"/>
    <p:sldId id="26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7F00-5DDB-AC43-9096-F987CC034A51}" type="datetimeFigureOut">
              <a:rPr lang="en-US" smtClean="0"/>
              <a:pPr/>
              <a:t>1/29/10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CF19-D1A8-714D-A810-54369A8E8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Towards a Quality Financial Commons?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David Hales </a:t>
            </a:r>
          </a:p>
          <a:p>
            <a:r>
              <a:rPr lang="en-US" dirty="0" smtClean="0"/>
              <a:t>Technical University of Delft,</a:t>
            </a:r>
          </a:p>
          <a:p>
            <a:r>
              <a:rPr lang="en-US" dirty="0" smtClean="0"/>
              <a:t>The Netherlands </a:t>
            </a:r>
          </a:p>
          <a:p>
            <a:r>
              <a:rPr lang="en-US" dirty="0" err="1" smtClean="0"/>
              <a:t>www.davidhales.com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3" y="0"/>
            <a:ext cx="88161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Eliminating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CouchSurfing</a:t>
            </a:r>
            <a:r>
              <a:rPr lang="en-GB" dirty="0" smtClean="0"/>
              <a:t> </a:t>
            </a:r>
            <a:r>
              <a:rPr lang="en-US" dirty="0" smtClean="0"/>
              <a:t>–</a:t>
            </a:r>
            <a:r>
              <a:rPr lang="en-GB" dirty="0" smtClean="0"/>
              <a:t> people freely share spare accommodation all over the world. Global and active</a:t>
            </a:r>
          </a:p>
          <a:p>
            <a:r>
              <a:rPr lang="en-GB" dirty="0" err="1" smtClean="0"/>
              <a:t>Freecomony</a:t>
            </a:r>
            <a:r>
              <a:rPr lang="en-GB" dirty="0" smtClean="0"/>
              <a:t> </a:t>
            </a:r>
            <a:r>
              <a:rPr lang="en-US" dirty="0" smtClean="0"/>
              <a:t>–</a:t>
            </a:r>
            <a:r>
              <a:rPr lang="en-GB" dirty="0" smtClean="0"/>
              <a:t> people freely share anything (generally localised)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f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3" y="0"/>
            <a:ext cx="88161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P2P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Using a social network of trusted friends</a:t>
            </a:r>
          </a:p>
          <a:p>
            <a:r>
              <a:rPr lang="en-GB" dirty="0" smtClean="0"/>
              <a:t>Each person can apply a credit level to each link in any monetary unit</a:t>
            </a:r>
          </a:p>
          <a:p>
            <a:r>
              <a:rPr lang="en-GB" dirty="0" smtClean="0"/>
              <a:t>Payments between nodes (value transfer) involves the system finding a route of credit between nodes</a:t>
            </a:r>
          </a:p>
          <a:p>
            <a:r>
              <a:rPr lang="en-GB" dirty="0" smtClean="0"/>
              <a:t>Depends on trust and enough back-to-back transfers to balance over time</a:t>
            </a:r>
          </a:p>
          <a:p>
            <a:r>
              <a:rPr lang="en-GB" dirty="0" smtClean="0"/>
              <a:t>Compare to </a:t>
            </a:r>
            <a:r>
              <a:rPr lang="en-GB" dirty="0" err="1" smtClean="0"/>
              <a:t>Hawala</a:t>
            </a:r>
            <a:r>
              <a:rPr lang="en-GB" dirty="0" smtClean="0"/>
              <a:t> system and other “informal value transfer” IVF, systems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pp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87" y="0"/>
            <a:ext cx="75794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P2P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Currently know of no widely used deployed system</a:t>
            </a:r>
          </a:p>
          <a:p>
            <a:r>
              <a:rPr lang="en-US" dirty="0" smtClean="0"/>
              <a:t>Bootstrapping problem - possible way forward:</a:t>
            </a:r>
          </a:p>
          <a:p>
            <a:pPr lvl="1"/>
            <a:r>
              <a:rPr lang="en-US" dirty="0" smtClean="0"/>
              <a:t>C</a:t>
            </a:r>
            <a:r>
              <a:rPr lang="en-GB" dirty="0" err="1" smtClean="0"/>
              <a:t>reate</a:t>
            </a:r>
            <a:r>
              <a:rPr lang="en-GB" dirty="0" smtClean="0"/>
              <a:t> a p2p virtual currency in a virtual game world with existing social networks</a:t>
            </a:r>
          </a:p>
          <a:p>
            <a:pPr lvl="1"/>
            <a:r>
              <a:rPr lang="en-GB" dirty="0" smtClean="0"/>
              <a:t>Take detailed measurements and collect data</a:t>
            </a:r>
          </a:p>
          <a:p>
            <a:pPr lvl="1"/>
            <a:r>
              <a:rPr lang="en-GB" dirty="0" smtClean="0"/>
              <a:t>See if it works and produce models</a:t>
            </a:r>
          </a:p>
          <a:p>
            <a:pPr lvl="1"/>
            <a:r>
              <a:rPr lang="en-GB" dirty="0" smtClean="0"/>
              <a:t>If successful grow the currency outside the virtual game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Subjective rating = objective quality?</a:t>
            </a:r>
          </a:p>
          <a:p>
            <a:r>
              <a:rPr lang="en-GB" dirty="0" smtClean="0"/>
              <a:t>In a given community:</a:t>
            </a:r>
          </a:p>
          <a:p>
            <a:pPr lvl="1"/>
            <a:r>
              <a:rPr lang="en-GB" dirty="0" smtClean="0"/>
              <a:t>if enough people believe a unit of exchange is high quality they will accept it for payment</a:t>
            </a:r>
          </a:p>
          <a:p>
            <a:pPr lvl="1"/>
            <a:r>
              <a:rPr lang="en-GB" dirty="0" smtClean="0"/>
              <a:t>then it is high quality</a:t>
            </a:r>
          </a:p>
          <a:p>
            <a:pPr lvl="1"/>
            <a:r>
              <a:rPr lang="en-US" dirty="0" smtClean="0"/>
              <a:t>B</a:t>
            </a:r>
            <a:r>
              <a:rPr lang="en-GB" dirty="0" err="1" smtClean="0"/>
              <a:t>ut</a:t>
            </a:r>
            <a:r>
              <a:rPr lang="en-GB" dirty="0" smtClean="0"/>
              <a:t>, you can only fool </a:t>
            </a:r>
            <a:r>
              <a:rPr lang="en-GB" i="1" dirty="0" smtClean="0"/>
              <a:t>some</a:t>
            </a:r>
            <a:r>
              <a:rPr lang="en-GB" dirty="0" smtClean="0"/>
              <a:t> of the people all of time</a:t>
            </a:r>
            <a:r>
              <a:rPr lang="en-US" dirty="0" smtClean="0"/>
              <a:t>…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 1000 experiments bloom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</a:t>
            </a:r>
            <a:r>
              <a:rPr lang="en-GB" dirty="0" err="1" smtClean="0"/>
              <a:t>iven</a:t>
            </a:r>
            <a:r>
              <a:rPr lang="en-GB" dirty="0" smtClean="0"/>
              <a:t> a sufficient ecology of financial commons </a:t>
            </a:r>
            <a:r>
              <a:rPr lang="en-GB" dirty="0" smtClean="0"/>
              <a:t>systems (avoiding a </a:t>
            </a:r>
            <a:r>
              <a:rPr lang="en-GB" smtClean="0"/>
              <a:t>financial monoculture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Individuals can “vote with their feet” migrating to those that are of high quality</a:t>
            </a:r>
          </a:p>
          <a:p>
            <a:r>
              <a:rPr lang="en-GB" dirty="0" smtClean="0"/>
              <a:t>Hence even “rational” behaviour could drive quality rather than driving it out</a:t>
            </a:r>
          </a:p>
          <a:p>
            <a:r>
              <a:rPr lang="en-GB" dirty="0" err="1" smtClean="0"/>
              <a:t>Tiebout</a:t>
            </a:r>
            <a:r>
              <a:rPr lang="en-GB" dirty="0" smtClean="0"/>
              <a:t> (1956), Hayek (1978) - back to square one?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Tragedy of the financial commons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Some examples:</a:t>
            </a:r>
          </a:p>
          <a:p>
            <a:pPr lvl="1"/>
            <a:r>
              <a:rPr lang="en-GB" dirty="0" smtClean="0"/>
              <a:t>Individual bank creates excessive credit through lax loans that can be securitised and sold on (to another bank)</a:t>
            </a:r>
          </a:p>
          <a:p>
            <a:pPr lvl="1"/>
            <a:r>
              <a:rPr lang="en-GB" dirty="0" smtClean="0"/>
              <a:t>Asset bubbles transfer wealth from the majority to the minority</a:t>
            </a:r>
          </a:p>
          <a:p>
            <a:pPr lvl="1"/>
            <a:r>
              <a:rPr lang="en-GB" dirty="0" smtClean="0"/>
              <a:t>State debases the coin via printing money</a:t>
            </a:r>
          </a:p>
          <a:p>
            <a:r>
              <a:rPr lang="en-GB" dirty="0" smtClean="0"/>
              <a:t>Two broad responses:</a:t>
            </a:r>
          </a:p>
          <a:p>
            <a:pPr lvl="1"/>
            <a:r>
              <a:rPr lang="en-GB" dirty="0" smtClean="0"/>
              <a:t>More central control </a:t>
            </a:r>
            <a:r>
              <a:rPr lang="en-US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Hobbsian</a:t>
            </a:r>
            <a:r>
              <a:rPr lang="en-GB" dirty="0" smtClean="0"/>
              <a:t> Leviathan</a:t>
            </a:r>
          </a:p>
          <a:p>
            <a:pPr lvl="1"/>
            <a:r>
              <a:rPr lang="en-GB" dirty="0" smtClean="0"/>
              <a:t>Less central control </a:t>
            </a:r>
            <a:r>
              <a:rPr lang="en-US" dirty="0" smtClean="0"/>
              <a:t>–</a:t>
            </a:r>
            <a:r>
              <a:rPr lang="en-GB" dirty="0" smtClean="0"/>
              <a:t> Efficient markets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financial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Value transfer</a:t>
            </a:r>
          </a:p>
          <a:p>
            <a:r>
              <a:rPr lang="en-GB" dirty="0" smtClean="0"/>
              <a:t>Credit creation</a:t>
            </a:r>
          </a:p>
          <a:p>
            <a:r>
              <a:rPr lang="en-GB" dirty="0" smtClean="0"/>
              <a:t>Value storage</a:t>
            </a:r>
          </a:p>
          <a:p>
            <a:r>
              <a:rPr lang="en-GB" dirty="0" smtClean="0"/>
              <a:t>Exchange of services and products</a:t>
            </a:r>
          </a:p>
          <a:p>
            <a:r>
              <a:rPr lang="en-GB" dirty="0" smtClean="0"/>
              <a:t>Quality money?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Possible emerging alternative: </a:t>
            </a:r>
          </a:p>
          <a:p>
            <a:pPr lvl="1"/>
            <a:r>
              <a:rPr lang="en-GB" dirty="0" smtClean="0"/>
              <a:t>Radically decentralise systems that support financial functions</a:t>
            </a:r>
          </a:p>
          <a:p>
            <a:pPr lvl="1"/>
            <a:r>
              <a:rPr lang="en-GB" dirty="0" smtClean="0"/>
              <a:t>Use emerging trends in distributed information systems</a:t>
            </a:r>
          </a:p>
          <a:p>
            <a:pPr lvl="1"/>
            <a:r>
              <a:rPr lang="en-GB" dirty="0" smtClean="0"/>
              <a:t>Alternative economic / cooperation theories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Emerging trends in info.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recent years a number trends have emerged within information systems:</a:t>
            </a:r>
          </a:p>
          <a:p>
            <a:pPr lvl="1"/>
            <a:r>
              <a:rPr lang="en-US" dirty="0" smtClean="0"/>
              <a:t>social networks (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LinkedIn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peer production (</a:t>
            </a:r>
            <a:r>
              <a:rPr lang="en-US" dirty="0" err="1" smtClean="0"/>
              <a:t>wikipedia</a:t>
            </a:r>
            <a:r>
              <a:rPr lang="en-US" dirty="0" smtClean="0"/>
              <a:t>, open source)</a:t>
            </a:r>
          </a:p>
          <a:p>
            <a:pPr lvl="1"/>
            <a:r>
              <a:rPr lang="en-US" dirty="0" smtClean="0"/>
              <a:t>peer-to-peer systems (</a:t>
            </a:r>
            <a:r>
              <a:rPr lang="en-US" dirty="0" err="1" smtClean="0"/>
              <a:t>BitTorrent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virtual currencies (second life, </a:t>
            </a:r>
            <a:r>
              <a:rPr lang="en-US" dirty="0" err="1" smtClean="0"/>
              <a:t>farmville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cheap mobile devices connected to global networks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cooperation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Bottom-up forms of altruism and trust</a:t>
            </a:r>
          </a:p>
          <a:p>
            <a:pPr lvl="1"/>
            <a:r>
              <a:rPr lang="en-US" dirty="0" smtClean="0"/>
              <a:t>group selection, migration</a:t>
            </a:r>
          </a:p>
          <a:p>
            <a:r>
              <a:rPr lang="en-US" dirty="0" smtClean="0"/>
              <a:t>Reciprocity:</a:t>
            </a:r>
          </a:p>
          <a:p>
            <a:pPr lvl="1"/>
            <a:r>
              <a:rPr lang="en-US" dirty="0" smtClean="0"/>
              <a:t>direct, indirect, network</a:t>
            </a:r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affinity, reputation, altruistic punishment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on-going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GB" dirty="0" smtClean="0"/>
              <a:t>2P lending (eliminate banks)</a:t>
            </a:r>
          </a:p>
          <a:p>
            <a:r>
              <a:rPr lang="en-GB" dirty="0" smtClean="0"/>
              <a:t>Members banks (become part of a bank)</a:t>
            </a:r>
          </a:p>
          <a:p>
            <a:r>
              <a:rPr lang="en-GB" dirty="0" smtClean="0"/>
              <a:t>Money free economies (eliminate money)</a:t>
            </a:r>
          </a:p>
          <a:p>
            <a:r>
              <a:rPr lang="en-GB" dirty="0" smtClean="0"/>
              <a:t>P2P money (create your own money)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Eliminating banks /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Zopa</a:t>
            </a:r>
            <a:r>
              <a:rPr lang="en-GB" dirty="0" smtClean="0"/>
              <a:t> </a:t>
            </a:r>
            <a:r>
              <a:rPr lang="en-US" dirty="0" smtClean="0"/>
              <a:t>–</a:t>
            </a:r>
            <a:r>
              <a:rPr lang="en-GB" dirty="0" smtClean="0"/>
              <a:t> P2P lending system without a bank. Nonlocal, becoming successful</a:t>
            </a:r>
          </a:p>
          <a:p>
            <a:r>
              <a:rPr lang="en-GB" dirty="0" smtClean="0"/>
              <a:t>JAK Bank </a:t>
            </a:r>
            <a:r>
              <a:rPr lang="en-US" dirty="0" smtClean="0"/>
              <a:t>–</a:t>
            </a:r>
            <a:r>
              <a:rPr lang="en-GB" dirty="0" smtClean="0"/>
              <a:t> Members bank controlled by and for only the members. Eliminates interest. Highly local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p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1" y="0"/>
            <a:ext cx="85176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540</Words>
  <Application>Microsoft Macintosh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Towards a Quality Financial Commons?</vt:lpstr>
      <vt:lpstr>Tragedy of the financial commons</vt:lpstr>
      <vt:lpstr>Some financial functions</vt:lpstr>
      <vt:lpstr>Alternative</vt:lpstr>
      <vt:lpstr>Emerging trends in info. systems</vt:lpstr>
      <vt:lpstr>Alternative cooperation theories</vt:lpstr>
      <vt:lpstr>Some on-going projects</vt:lpstr>
      <vt:lpstr>Eliminating banks / interest</vt:lpstr>
      <vt:lpstr>Slide 9</vt:lpstr>
      <vt:lpstr>Slide 10</vt:lpstr>
      <vt:lpstr>Eliminating money</vt:lpstr>
      <vt:lpstr>Slide 12</vt:lpstr>
      <vt:lpstr>Slide 13</vt:lpstr>
      <vt:lpstr>P2P money</vt:lpstr>
      <vt:lpstr>Slide 15</vt:lpstr>
      <vt:lpstr>P2P Money</vt:lpstr>
      <vt:lpstr>Quality money</vt:lpstr>
      <vt:lpstr>Let 1000 experiments bloom</vt:lpstr>
    </vt:vector>
  </TitlesOfParts>
  <Company>uni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Quality Financial Commons?</dc:title>
  <dc:creator>dave</dc:creator>
  <cp:lastModifiedBy>dave</cp:lastModifiedBy>
  <cp:revision>38</cp:revision>
  <dcterms:created xsi:type="dcterms:W3CDTF">2010-01-29T11:19:44Z</dcterms:created>
  <dcterms:modified xsi:type="dcterms:W3CDTF">2010-01-29T11:38:47Z</dcterms:modified>
</cp:coreProperties>
</file>