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33"/>
  </p:notesMasterIdLst>
  <p:sldIdLst>
    <p:sldId id="256" r:id="rId2"/>
    <p:sldId id="291" r:id="rId3"/>
    <p:sldId id="279" r:id="rId4"/>
    <p:sldId id="281" r:id="rId5"/>
    <p:sldId id="264" r:id="rId6"/>
    <p:sldId id="265" r:id="rId7"/>
    <p:sldId id="286" r:id="rId8"/>
    <p:sldId id="287" r:id="rId9"/>
    <p:sldId id="288" r:id="rId10"/>
    <p:sldId id="283" r:id="rId11"/>
    <p:sldId id="289" r:id="rId12"/>
    <p:sldId id="290" r:id="rId13"/>
    <p:sldId id="260" r:id="rId14"/>
    <p:sldId id="261" r:id="rId15"/>
    <p:sldId id="262" r:id="rId16"/>
    <p:sldId id="268" r:id="rId17"/>
    <p:sldId id="269" r:id="rId18"/>
    <p:sldId id="284" r:id="rId19"/>
    <p:sldId id="270" r:id="rId20"/>
    <p:sldId id="285" r:id="rId21"/>
    <p:sldId id="271" r:id="rId22"/>
    <p:sldId id="273" r:id="rId23"/>
    <p:sldId id="274" r:id="rId24"/>
    <p:sldId id="277" r:id="rId25"/>
    <p:sldId id="275" r:id="rId26"/>
    <p:sldId id="276" r:id="rId27"/>
    <p:sldId id="280" r:id="rId28"/>
    <p:sldId id="278" r:id="rId29"/>
    <p:sldId id="266" r:id="rId30"/>
    <p:sldId id="267" r:id="rId31"/>
    <p:sldId id="29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4AACC-3C49-9247-8E20-A8704776FD8A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75989-C912-5D49-ABBC-2C86A6E21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7037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C59CC2-91E9-0F43-A3F4-9EA9C662E0B0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31747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59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65639C-D044-3A40-9788-49B0C016A44B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33795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59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9263-CAFB-7C43-8640-8C21C96F4D8D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9263-CAFB-7C43-8640-8C21C96F4D8D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CEB8C-8DB7-2B4F-AECA-31EDAF3D1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Self-</a:t>
            </a:r>
            <a:r>
              <a:rPr lang="en-US" dirty="0" err="1" smtClean="0"/>
              <a:t>Organised</a:t>
            </a:r>
            <a:r>
              <a:rPr lang="en-US" dirty="0" smtClean="0"/>
              <a:t> Groups Produce Cooperation in Commons Dilemmas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447800"/>
          </a:xfrm>
        </p:spPr>
        <p:txBody>
          <a:bodyPr/>
          <a:lstStyle/>
          <a:p>
            <a:r>
              <a:rPr lang="en-US" dirty="0" smtClean="0"/>
              <a:t>David Hales,</a:t>
            </a:r>
            <a:r>
              <a:rPr lang="en-US" dirty="0" smtClean="0"/>
              <a:t> University of Szeged</a:t>
            </a:r>
          </a:p>
          <a:p>
            <a:r>
              <a:rPr lang="en-US" dirty="0" err="1" smtClean="0"/>
              <a:t>www.davidhales.com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563880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Szeged</a:t>
            </a:r>
            <a:r>
              <a:rPr lang="en-US" i="1" dirty="0" smtClean="0"/>
              <a:t>, Tuesday, March 12th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267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more details and </a:t>
            </a:r>
            <a:r>
              <a:rPr lang="en-US" dirty="0" smtClean="0"/>
              <a:t>references see paper:</a:t>
            </a:r>
            <a:endParaRPr lang="en-US" dirty="0" smtClean="0"/>
          </a:p>
          <a:p>
            <a:pPr algn="ctr"/>
            <a:r>
              <a:rPr lang="en-US" dirty="0" smtClean="0"/>
              <a:t>http://davidhales.com/papers/complex2012.pdf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theory </a:t>
            </a:r>
            <a:r>
              <a:rPr lang="en-US" dirty="0" err="1" smtClean="0"/>
              <a:t>v</a:t>
            </a:r>
            <a:r>
              <a:rPr lang="en-US" dirty="0" smtClean="0"/>
              <a:t>. these models</a:t>
            </a:r>
            <a:endParaRPr lang="en-US" dirty="0"/>
          </a:p>
        </p:txBody>
      </p:sp>
      <p:pic>
        <p:nvPicPr>
          <p:cNvPr id="4" name="Picture 3" descr="hales-groups-page5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1981200"/>
            <a:ext cx="8060834" cy="2451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4876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Six qualitative dimensions distinguishing traditional game theory models and many cultural group selection models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Selection Models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</a:t>
            </a:r>
            <a:r>
              <a:rPr lang="en-US" dirty="0" smtClean="0"/>
              <a:t>models of </a:t>
            </a:r>
            <a:r>
              <a:rPr lang="en-US" dirty="0" smtClean="0"/>
              <a:t>“evolutionary / cultural group </a:t>
            </a:r>
            <a:r>
              <a:rPr lang="en-US" dirty="0" smtClean="0"/>
              <a:t>selection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Based on </a:t>
            </a:r>
            <a:r>
              <a:rPr lang="en-US" dirty="0" smtClean="0"/>
              <a:t>individual selection</a:t>
            </a:r>
            <a:endParaRPr lang="en-US" dirty="0" smtClean="0"/>
          </a:p>
          <a:p>
            <a:r>
              <a:rPr lang="en-US" dirty="0" smtClean="0"/>
              <a:t>Producing </a:t>
            </a:r>
            <a:r>
              <a:rPr lang="en-US" dirty="0" smtClean="0"/>
              <a:t>dynamic social structures</a:t>
            </a:r>
            <a:endParaRPr lang="en-US" dirty="0" smtClean="0"/>
          </a:p>
          <a:p>
            <a:r>
              <a:rPr lang="en-US" dirty="0" smtClean="0"/>
              <a:t>Limit </a:t>
            </a:r>
            <a:r>
              <a:rPr lang="en-US" dirty="0" smtClean="0"/>
              <a:t>free-riding</a:t>
            </a:r>
            <a:endParaRPr lang="en-US" dirty="0" smtClean="0"/>
          </a:p>
          <a:p>
            <a:r>
              <a:rPr lang="en-US" dirty="0" smtClean="0"/>
              <a:t>Increasingly </a:t>
            </a:r>
            <a:r>
              <a:rPr lang="en-US" dirty="0" smtClean="0"/>
              <a:t>group-level performance</a:t>
            </a:r>
            <a:endParaRPr lang="en-US" dirty="0" smtClean="0"/>
          </a:p>
          <a:p>
            <a:r>
              <a:rPr lang="en-US" dirty="0" smtClean="0"/>
              <a:t>Don’t </a:t>
            </a:r>
            <a:r>
              <a:rPr lang="en-US" dirty="0" smtClean="0"/>
              <a:t>require </a:t>
            </a:r>
            <a:r>
              <a:rPr lang="en-US" dirty="0" smtClean="0"/>
              <a:t>reciprocity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Evolutionary / cultural </a:t>
            </a:r>
            <a:r>
              <a:rPr lang="en-US" dirty="0" smtClean="0"/>
              <a:t>Group </a:t>
            </a:r>
            <a:r>
              <a:rPr lang="en-US" dirty="0" smtClean="0"/>
              <a:t>Selection</a:t>
            </a:r>
            <a:br>
              <a:rPr lang="en-US" dirty="0" smtClean="0"/>
            </a:br>
            <a:r>
              <a:rPr lang="en-US" dirty="0" smtClean="0"/>
              <a:t>Models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Group </a:t>
            </a:r>
            <a:r>
              <a:rPr lang="en-US" dirty="0" smtClean="0"/>
              <a:t>boundary - a mechanism which </a:t>
            </a:r>
            <a:r>
              <a:rPr lang="en-US" dirty="0" smtClean="0"/>
              <a:t>restricts interactions </a:t>
            </a:r>
            <a:r>
              <a:rPr lang="en-US" dirty="0" smtClean="0"/>
              <a:t>between agents such that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population </a:t>
            </a:r>
            <a:r>
              <a:rPr lang="en-US" dirty="0" smtClean="0"/>
              <a:t>is partitioned into groups</a:t>
            </a:r>
            <a:endParaRPr lang="en-US" dirty="0" smtClean="0"/>
          </a:p>
          <a:p>
            <a:r>
              <a:rPr lang="en-US" dirty="0" smtClean="0"/>
              <a:t>Group </a:t>
            </a:r>
            <a:r>
              <a:rPr lang="en-US" dirty="0" smtClean="0"/>
              <a:t>formation - a process which forms </a:t>
            </a:r>
            <a:r>
              <a:rPr lang="en-US" dirty="0" smtClean="0"/>
              <a:t>groups</a:t>
            </a:r>
            <a:r>
              <a:rPr lang="en-US" dirty="0" smtClean="0"/>
              <a:t> </a:t>
            </a:r>
            <a:r>
              <a:rPr lang="en-US" dirty="0" smtClean="0"/>
              <a:t>dynamically </a:t>
            </a:r>
            <a:r>
              <a:rPr lang="en-US" dirty="0" smtClean="0"/>
              <a:t>in the population</a:t>
            </a:r>
            <a:endParaRPr lang="en-US" dirty="0" smtClean="0"/>
          </a:p>
          <a:p>
            <a:r>
              <a:rPr lang="en-US" dirty="0" smtClean="0"/>
              <a:t>Migration </a:t>
            </a:r>
            <a:r>
              <a:rPr lang="en-US" dirty="0" smtClean="0"/>
              <a:t>- a process by which agents may </a:t>
            </a:r>
            <a:r>
              <a:rPr lang="en-US" dirty="0" smtClean="0"/>
              <a:t>move</a:t>
            </a:r>
            <a:r>
              <a:rPr lang="en-US" dirty="0" smtClean="0"/>
              <a:t> </a:t>
            </a:r>
            <a:r>
              <a:rPr lang="en-US" dirty="0" smtClean="0"/>
              <a:t>between </a:t>
            </a:r>
            <a:r>
              <a:rPr lang="en-US" dirty="0" smtClean="0"/>
              <a:t>different groups</a:t>
            </a:r>
            <a:endParaRPr lang="en-US" dirty="0" smtClean="0"/>
          </a:p>
          <a:p>
            <a:r>
              <a:rPr lang="en-US" dirty="0" smtClean="0"/>
              <a:t>Conditions </a:t>
            </a:r>
            <a:r>
              <a:rPr lang="en-US" dirty="0" smtClean="0"/>
              <a:t>- cost / benefit ratio of </a:t>
            </a:r>
            <a:r>
              <a:rPr lang="en-US" dirty="0" smtClean="0"/>
              <a:t>individual</a:t>
            </a:r>
            <a:r>
              <a:rPr lang="en-US" dirty="0" smtClean="0"/>
              <a:t> </a:t>
            </a:r>
            <a:r>
              <a:rPr lang="en-US" dirty="0" smtClean="0"/>
              <a:t>interactions </a:t>
            </a:r>
            <a:r>
              <a:rPr lang="en-US" dirty="0" smtClean="0"/>
              <a:t>and other conditions which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sufficient </a:t>
            </a:r>
            <a:r>
              <a:rPr lang="en-US" dirty="0" smtClean="0"/>
              <a:t>for producing group-level selection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4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" y="457200"/>
            <a:ext cx="7632700" cy="2984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5650" y="3733800"/>
            <a:ext cx="7632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Schematic of the evolution of groups in the tag model.</a:t>
            </a:r>
          </a:p>
          <a:p>
            <a:pPr algn="ctr"/>
            <a:r>
              <a:rPr lang="en-US" i="1" dirty="0" smtClean="0"/>
              <a:t>Three generations (a-c) are shown. White individuals are pro-social, black are selfish. Individuals sharing the same tag are shown clustered and bounded by large circles. Arrows indicate group linage. Migration between groups is not shown. When </a:t>
            </a:r>
            <a:r>
              <a:rPr lang="en-US" i="1" dirty="0" err="1" smtClean="0"/>
              <a:t>b</a:t>
            </a:r>
            <a:r>
              <a:rPr lang="en-US" i="1" dirty="0" smtClean="0"/>
              <a:t> is the benefit a pro-social agent can confer on another and </a:t>
            </a:r>
            <a:r>
              <a:rPr lang="en-US" i="1" dirty="0" err="1" smtClean="0"/>
              <a:t>c</a:t>
            </a:r>
            <a:r>
              <a:rPr lang="en-US" i="1" dirty="0" smtClean="0"/>
              <a:t> is the cost to that agent then the condition for group selection of pro-social groups is: </a:t>
            </a:r>
            <a:r>
              <a:rPr lang="en-US" i="1" dirty="0" err="1" smtClean="0"/>
              <a:t>b</a:t>
            </a:r>
            <a:r>
              <a:rPr lang="en-US" i="1" dirty="0" smtClean="0"/>
              <a:t> &gt; </a:t>
            </a:r>
            <a:r>
              <a:rPr lang="en-US" i="1" dirty="0" err="1" smtClean="0"/>
              <a:t>c</a:t>
            </a:r>
            <a:r>
              <a:rPr lang="en-US" i="1" dirty="0" smtClean="0"/>
              <a:t> and </a:t>
            </a:r>
            <a:r>
              <a:rPr lang="en-US" i="1" dirty="0" err="1" smtClean="0"/>
              <a:t>mt</a:t>
            </a:r>
            <a:r>
              <a:rPr lang="en-US" i="1" dirty="0" smtClean="0"/>
              <a:t> &gt;&gt; ms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55650" y="6019800"/>
            <a:ext cx="763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Riolo</a:t>
            </a:r>
            <a:r>
              <a:rPr lang="en-US" dirty="0" smtClean="0"/>
              <a:t>, Axelrod, Cohen, Holland, Hales, Edmonds…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5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457200"/>
            <a:ext cx="7658100" cy="30099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2950" y="3733800"/>
            <a:ext cx="76581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Schematic of the evolution of groups (cliques) in the network-rewiring model. Three generations (a-c) are shown. White individuals are pro-social, black are selfish. Arrows indicate group linage. Altruism selected when </a:t>
            </a:r>
            <a:r>
              <a:rPr lang="en-US" i="1" dirty="0" err="1" smtClean="0"/>
              <a:t>b</a:t>
            </a:r>
            <a:r>
              <a:rPr lang="en-US" i="1" dirty="0" smtClean="0"/>
              <a:t> &gt; </a:t>
            </a:r>
            <a:r>
              <a:rPr lang="en-US" i="1" dirty="0" err="1" smtClean="0"/>
              <a:t>c</a:t>
            </a:r>
            <a:r>
              <a:rPr lang="en-US" i="1" dirty="0" smtClean="0"/>
              <a:t> and </a:t>
            </a:r>
            <a:r>
              <a:rPr lang="en-US" i="1" dirty="0" err="1" smtClean="0"/>
              <a:t>mt</a:t>
            </a:r>
            <a:r>
              <a:rPr lang="en-US" i="1" dirty="0" smtClean="0"/>
              <a:t> &gt;&gt; ms. When </a:t>
            </a:r>
            <a:r>
              <a:rPr lang="en-US" i="1" dirty="0" err="1" smtClean="0"/>
              <a:t>t</a:t>
            </a:r>
            <a:r>
              <a:rPr lang="en-US" i="1" dirty="0" smtClean="0"/>
              <a:t> = 1, get disconnected components, when 1 &gt; </a:t>
            </a:r>
            <a:r>
              <a:rPr lang="en-US" i="1" dirty="0" err="1" smtClean="0"/>
              <a:t>t</a:t>
            </a:r>
            <a:r>
              <a:rPr lang="en-US" i="1" dirty="0" smtClean="0"/>
              <a:t> &gt; 0.5, get small-world networks 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42950" y="5211128"/>
            <a:ext cx="7658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Hales, D. &amp; </a:t>
            </a:r>
            <a:r>
              <a:rPr lang="en-US" sz="1600" dirty="0" err="1" smtClean="0"/>
              <a:t>Arteconi</a:t>
            </a:r>
            <a:r>
              <a:rPr lang="en-US" sz="1600" dirty="0" smtClean="0"/>
              <a:t>, S. (2006) Article: SLACER: A Self-Organizing Protocol for Coordination in P2P Networks. IEEE Intelligent Systems, 21(2):29-35</a:t>
            </a:r>
          </a:p>
          <a:p>
            <a:endParaRPr lang="en-US" sz="1600" dirty="0" smtClean="0"/>
          </a:p>
          <a:p>
            <a:r>
              <a:rPr lang="en-US" sz="1600" dirty="0" smtClean="0"/>
              <a:t>Santos F. C., Pacheco J. M., </a:t>
            </a:r>
            <a:r>
              <a:rPr lang="en-US" sz="1600" dirty="0" err="1" smtClean="0"/>
              <a:t>Lenaerts</a:t>
            </a:r>
            <a:r>
              <a:rPr lang="en-US" sz="1600" dirty="0" smtClean="0"/>
              <a:t> T. (2006) Cooperation prevails when individuals adjust their social ties. </a:t>
            </a:r>
            <a:r>
              <a:rPr lang="en-US" sz="1600" dirty="0" err="1" smtClean="0"/>
              <a:t>PLoS</a:t>
            </a:r>
            <a:r>
              <a:rPr lang="en-US" sz="1600" dirty="0" smtClean="0"/>
              <a:t> </a:t>
            </a:r>
            <a:r>
              <a:rPr lang="en-US" sz="1600" dirty="0" err="1" smtClean="0"/>
              <a:t>Comput</a:t>
            </a:r>
            <a:r>
              <a:rPr lang="en-US" sz="1600" dirty="0" smtClean="0"/>
              <a:t> </a:t>
            </a:r>
            <a:r>
              <a:rPr lang="en-US" sz="1600" dirty="0" err="1" smtClean="0"/>
              <a:t>Biol</a:t>
            </a:r>
            <a:r>
              <a:rPr lang="en-US" sz="1600" dirty="0" smtClean="0"/>
              <a:t> 2(10)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6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457200"/>
            <a:ext cx="7645400" cy="2984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9300" y="4267200"/>
            <a:ext cx="764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Schematic of the evolution of groups in the group-splitting model. Three generations (a-c) are shown. Altruism is selected if the population is partitioned into </a:t>
            </a:r>
            <a:r>
              <a:rPr lang="en-US" i="1" dirty="0" err="1" smtClean="0"/>
              <a:t>m</a:t>
            </a:r>
            <a:r>
              <a:rPr lang="en-US" i="1" dirty="0" smtClean="0"/>
              <a:t> groups of maximum size </a:t>
            </a:r>
            <a:r>
              <a:rPr lang="en-US" i="1" dirty="0" err="1" smtClean="0"/>
              <a:t>n</a:t>
            </a:r>
            <a:r>
              <a:rPr lang="en-US" i="1" dirty="0" smtClean="0"/>
              <a:t> and </a:t>
            </a:r>
            <a:r>
              <a:rPr lang="en-US" i="1" dirty="0" err="1" smtClean="0"/>
              <a:t>b</a:t>
            </a:r>
            <a:r>
              <a:rPr lang="en-US" i="1" dirty="0" smtClean="0"/>
              <a:t> / </a:t>
            </a:r>
            <a:r>
              <a:rPr lang="en-US" i="1" dirty="0" err="1" smtClean="0"/>
              <a:t>c</a:t>
            </a:r>
            <a:r>
              <a:rPr lang="en-US" i="1" dirty="0" smtClean="0"/>
              <a:t> &gt; 1 + </a:t>
            </a:r>
            <a:r>
              <a:rPr lang="en-US" i="1" dirty="0" err="1" smtClean="0"/>
              <a:t>n</a:t>
            </a:r>
            <a:r>
              <a:rPr lang="en-US" i="1" dirty="0" smtClean="0"/>
              <a:t> / </a:t>
            </a:r>
            <a:r>
              <a:rPr lang="en-US" i="1" dirty="0" err="1" smtClean="0"/>
              <a:t>m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7150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Traulsen</a:t>
            </a:r>
            <a:r>
              <a:rPr lang="en-US" sz="1600" dirty="0" smtClean="0"/>
              <a:t>, A. &amp; Nowak, M. A. (2006). Evolution of cooperation by multilevel selection. Proceedings of the National Academy of Sciences 130(29):10952-10955.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Tags = observable labels, markings or social cues</a:t>
            </a:r>
          </a:p>
          <a:p>
            <a:r>
              <a:rPr lang="en-US" dirty="0" smtClean="0"/>
              <a:t>Agent display and can observe tags</a:t>
            </a:r>
          </a:p>
          <a:p>
            <a:r>
              <a:rPr lang="en-US" dirty="0" smtClean="0"/>
              <a:t>Tags evolve like any other trait (or gene or meme)</a:t>
            </a:r>
          </a:p>
          <a:p>
            <a:r>
              <a:rPr lang="en-US" dirty="0" smtClean="0"/>
              <a:t>Agents may discriminate based on tags</a:t>
            </a:r>
          </a:p>
          <a:p>
            <a:r>
              <a:rPr lang="en-US" dirty="0" smtClean="0"/>
              <a:t>John Holland (1992) =&gt; tags powerful “symmetry breaking” function in “social-like” processes</a:t>
            </a:r>
          </a:p>
          <a:p>
            <a:r>
              <a:rPr lang="en-US" dirty="0" smtClean="0"/>
              <a:t>In GA-type interpretation, tags = parts of the genotype reflected directly in the phenotype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</a:t>
            </a:r>
            <a:r>
              <a:rPr lang="en-US" dirty="0" smtClean="0"/>
              <a:t>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Tags may be bit strings signifying some observable cultural cues</a:t>
            </a:r>
          </a:p>
          <a:p>
            <a:r>
              <a:rPr lang="en-US" dirty="0" smtClean="0"/>
              <a:t>Tags may be a single real number</a:t>
            </a:r>
          </a:p>
          <a:p>
            <a:r>
              <a:rPr lang="en-US" dirty="0" smtClean="0"/>
              <a:t>Any distinguishing detectable cue</a:t>
            </a:r>
          </a:p>
          <a:p>
            <a:r>
              <a:rPr lang="en-US" dirty="0" smtClean="0"/>
              <a:t>Most show cooperation / altruism between selfish, greedy (</a:t>
            </a:r>
            <a:r>
              <a:rPr lang="en-US" dirty="0" err="1" smtClean="0"/>
              <a:t>boundedly</a:t>
            </a:r>
            <a:r>
              <a:rPr lang="en-US" dirty="0" smtClean="0"/>
              <a:t> rational) agents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Riolo</a:t>
            </a:r>
            <a:r>
              <a:rPr lang="en-US" dirty="0" smtClean="0"/>
              <a:t> et al introduce a tag / tolerance model</a:t>
            </a:r>
          </a:p>
          <a:p>
            <a:r>
              <a:rPr lang="en-US" dirty="0" smtClean="0"/>
              <a:t>Tolerance is a strategy trait - how close another's tag should be to donate</a:t>
            </a:r>
          </a:p>
          <a:p>
            <a:r>
              <a:rPr lang="en-US" dirty="0" smtClean="0"/>
              <a:t>Tolerance = 0 means only donate to identically tagged others, Tolerance = 1 donate to all (assuming tags [0..1])</a:t>
            </a:r>
          </a:p>
          <a:p>
            <a:r>
              <a:rPr lang="en-US" dirty="0" smtClean="0"/>
              <a:t>Tolerance models less explore less strict population structure – random sampling of population through “pairings” parameter</a:t>
            </a:r>
          </a:p>
          <a:p>
            <a:r>
              <a:rPr lang="en-US" dirty="0" smtClean="0"/>
              <a:t>Shade Shutters – detailed work on these models in combination with space and binary cooperation traits: </a:t>
            </a:r>
          </a:p>
          <a:p>
            <a:r>
              <a:rPr lang="en-US" sz="2581" i="1" dirty="0" smtClean="0"/>
              <a:t>Shutters, S., Hales, D. (in press) Tag-mediated altruism is contingent on how cheaters are defined. Journal of Artificial Societies and Social Simulation.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Tags in the literature</a:t>
            </a:r>
            <a:endParaRPr 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143000" y="1873250"/>
          <a:ext cx="7118350" cy="4365625"/>
        </p:xfrm>
        <a:graphic>
          <a:graphicData uri="http://schemas.openxmlformats.org/presentationml/2006/ole">
            <p:oleObj spid="_x0000_s34823" r:id="rId3" imgW="7137400" imgH="4394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</a:p>
          <a:p>
            <a:r>
              <a:rPr lang="en-US" dirty="0" smtClean="0"/>
              <a:t>What am I doing here?</a:t>
            </a:r>
          </a:p>
          <a:p>
            <a:r>
              <a:rPr lang="en-US" dirty="0" smtClean="0"/>
              <a:t>Why am I interested in this stuff I am going to talk about?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438400"/>
            <a:ext cx="1295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2438400"/>
            <a:ext cx="1295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2895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Tag =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2895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Tag = 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Agents – a tag and a PD Strategy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828800" y="4495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Tag = (Say) some integer</a:t>
            </a:r>
          </a:p>
          <a:p>
            <a:pPr algn="ctr"/>
            <a:r>
              <a:rPr lang="en-US" dirty="0" smtClean="0"/>
              <a:t>Game Interaction between those with same tag (if possible)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838200" y="2133600"/>
            <a:ext cx="1752600" cy="1905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00800" y="2133600"/>
            <a:ext cx="1752600" cy="1905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81940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Tag = 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57800" y="2895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Tag = 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2895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Cooperate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2895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Defect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evolutionary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3000"/>
              </a:lnSpc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Initialise all agents with randomly selected strategies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LOOP some number of generations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LOOP for each agent (a) in the population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	Select a game partner (</a:t>
            </a:r>
            <a:r>
              <a:rPr lang="en-GB" sz="2400" dirty="0" err="1" smtClean="0">
                <a:solidFill>
                  <a:schemeClr val="tx1"/>
                </a:solidFill>
              </a:rPr>
              <a:t>b</a:t>
            </a:r>
            <a:r>
              <a:rPr lang="en-GB" sz="2400" dirty="0" smtClean="0">
                <a:solidFill>
                  <a:schemeClr val="tx1"/>
                </a:solidFill>
              </a:rPr>
              <a:t>) from the population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	select a random partner with matching tag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	Agent (a) and (</a:t>
            </a:r>
            <a:r>
              <a:rPr lang="en-GB" sz="2400" dirty="0" err="1" smtClean="0">
                <a:solidFill>
                  <a:schemeClr val="tx1"/>
                </a:solidFill>
              </a:rPr>
              <a:t>b</a:t>
            </a:r>
            <a:r>
              <a:rPr lang="en-GB" sz="2400" dirty="0" smtClean="0">
                <a:solidFill>
                  <a:schemeClr val="tx1"/>
                </a:solidFill>
              </a:rPr>
              <a:t>) invoke their strategies 				receiving the appropriate payoff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END LOOP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Reproduce agents in proportion to their average payoff 		with some small probability of mutation (M)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END LOOP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tags work</a:t>
            </a:r>
            <a:endParaRPr lang="en-US" dirty="0"/>
          </a:p>
        </p:txBody>
      </p:sp>
      <p:sp>
        <p:nvSpPr>
          <p:cNvPr id="120" name="Text Box 1"/>
          <p:cNvSpPr txBox="1">
            <a:spLocks noChangeArrowheads="1"/>
          </p:cNvSpPr>
          <p:nvPr/>
        </p:nvSpPr>
        <p:spPr bwMode="auto">
          <a:xfrm>
            <a:off x="809625" y="1379538"/>
            <a:ext cx="2125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tx1"/>
                </a:solidFill>
              </a:rPr>
              <a:t>Shared tags</a:t>
            </a:r>
          </a:p>
        </p:txBody>
      </p:sp>
      <p:sp>
        <p:nvSpPr>
          <p:cNvPr id="121" name="Oval 3"/>
          <p:cNvSpPr>
            <a:spLocks noChangeArrowheads="1"/>
          </p:cNvSpPr>
          <p:nvPr/>
        </p:nvSpPr>
        <p:spPr bwMode="auto">
          <a:xfrm>
            <a:off x="1868488" y="1789113"/>
            <a:ext cx="1971675" cy="1931987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Oval 4"/>
          <p:cNvSpPr>
            <a:spLocks noChangeArrowheads="1"/>
          </p:cNvSpPr>
          <p:nvPr/>
        </p:nvSpPr>
        <p:spPr bwMode="auto">
          <a:xfrm>
            <a:off x="2355850" y="312737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Oval 5"/>
          <p:cNvSpPr>
            <a:spLocks noChangeArrowheads="1"/>
          </p:cNvSpPr>
          <p:nvPr/>
        </p:nvSpPr>
        <p:spPr bwMode="auto">
          <a:xfrm>
            <a:off x="2673350" y="1947863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Oval 6"/>
          <p:cNvSpPr>
            <a:spLocks noChangeArrowheads="1"/>
          </p:cNvSpPr>
          <p:nvPr/>
        </p:nvSpPr>
        <p:spPr bwMode="auto">
          <a:xfrm>
            <a:off x="2143125" y="2373313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Oval 7"/>
          <p:cNvSpPr>
            <a:spLocks noChangeArrowheads="1"/>
          </p:cNvSpPr>
          <p:nvPr/>
        </p:nvSpPr>
        <p:spPr bwMode="auto">
          <a:xfrm>
            <a:off x="3292475" y="2236788"/>
            <a:ext cx="320675" cy="322262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Oval 8"/>
          <p:cNvSpPr>
            <a:spLocks noChangeArrowheads="1"/>
          </p:cNvSpPr>
          <p:nvPr/>
        </p:nvSpPr>
        <p:spPr bwMode="auto">
          <a:xfrm>
            <a:off x="3109913" y="2900363"/>
            <a:ext cx="320675" cy="322262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Oval 9"/>
          <p:cNvSpPr>
            <a:spLocks noChangeArrowheads="1"/>
          </p:cNvSpPr>
          <p:nvPr/>
        </p:nvSpPr>
        <p:spPr bwMode="auto">
          <a:xfrm>
            <a:off x="1827213" y="4492625"/>
            <a:ext cx="1971675" cy="1931988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Oval 10"/>
          <p:cNvSpPr>
            <a:spLocks noChangeArrowheads="1"/>
          </p:cNvSpPr>
          <p:nvPr/>
        </p:nvSpPr>
        <p:spPr bwMode="auto">
          <a:xfrm>
            <a:off x="2082800" y="5715000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Oval 11"/>
          <p:cNvSpPr>
            <a:spLocks noChangeArrowheads="1"/>
          </p:cNvSpPr>
          <p:nvPr/>
        </p:nvSpPr>
        <p:spPr bwMode="auto">
          <a:xfrm>
            <a:off x="2608263" y="4678363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Oval 12"/>
          <p:cNvSpPr>
            <a:spLocks noChangeArrowheads="1"/>
          </p:cNvSpPr>
          <p:nvPr/>
        </p:nvSpPr>
        <p:spPr bwMode="auto">
          <a:xfrm>
            <a:off x="2101850" y="505142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Oval 13"/>
          <p:cNvSpPr>
            <a:spLocks noChangeArrowheads="1"/>
          </p:cNvSpPr>
          <p:nvPr/>
        </p:nvSpPr>
        <p:spPr bwMode="auto">
          <a:xfrm>
            <a:off x="6335713" y="1851025"/>
            <a:ext cx="1971675" cy="1931988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Oval 14"/>
          <p:cNvSpPr>
            <a:spLocks noChangeArrowheads="1"/>
          </p:cNvSpPr>
          <p:nvPr/>
        </p:nvSpPr>
        <p:spPr bwMode="auto">
          <a:xfrm>
            <a:off x="6823075" y="3189288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Oval 15"/>
          <p:cNvSpPr>
            <a:spLocks noChangeArrowheads="1"/>
          </p:cNvSpPr>
          <p:nvPr/>
        </p:nvSpPr>
        <p:spPr bwMode="auto">
          <a:xfrm>
            <a:off x="7245350" y="202247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Oval 16"/>
          <p:cNvSpPr>
            <a:spLocks noChangeArrowheads="1"/>
          </p:cNvSpPr>
          <p:nvPr/>
        </p:nvSpPr>
        <p:spPr bwMode="auto">
          <a:xfrm>
            <a:off x="7748588" y="2309813"/>
            <a:ext cx="320675" cy="322262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Oval 17"/>
          <p:cNvSpPr>
            <a:spLocks noChangeArrowheads="1"/>
          </p:cNvSpPr>
          <p:nvPr/>
        </p:nvSpPr>
        <p:spPr bwMode="auto">
          <a:xfrm>
            <a:off x="7332663" y="3309938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Oval 18"/>
          <p:cNvSpPr>
            <a:spLocks noChangeArrowheads="1"/>
          </p:cNvSpPr>
          <p:nvPr/>
        </p:nvSpPr>
        <p:spPr bwMode="auto">
          <a:xfrm>
            <a:off x="6546850" y="250507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Oval 19"/>
          <p:cNvSpPr>
            <a:spLocks noChangeArrowheads="1"/>
          </p:cNvSpPr>
          <p:nvPr/>
        </p:nvSpPr>
        <p:spPr bwMode="auto">
          <a:xfrm>
            <a:off x="2584450" y="5340350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Oval 20"/>
          <p:cNvSpPr>
            <a:spLocks noChangeArrowheads="1"/>
          </p:cNvSpPr>
          <p:nvPr/>
        </p:nvSpPr>
        <p:spPr bwMode="auto">
          <a:xfrm>
            <a:off x="3179763" y="5653088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Oval 21"/>
          <p:cNvSpPr>
            <a:spLocks noChangeArrowheads="1"/>
          </p:cNvSpPr>
          <p:nvPr/>
        </p:nvSpPr>
        <p:spPr bwMode="auto">
          <a:xfrm>
            <a:off x="6205538" y="4337050"/>
            <a:ext cx="1971675" cy="1931988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Oval 22"/>
          <p:cNvSpPr>
            <a:spLocks noChangeArrowheads="1"/>
          </p:cNvSpPr>
          <p:nvPr/>
        </p:nvSpPr>
        <p:spPr bwMode="auto">
          <a:xfrm>
            <a:off x="7451725" y="4848225"/>
            <a:ext cx="320675" cy="322263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Oval 23"/>
          <p:cNvSpPr>
            <a:spLocks noChangeArrowheads="1"/>
          </p:cNvSpPr>
          <p:nvPr/>
        </p:nvSpPr>
        <p:spPr bwMode="auto">
          <a:xfrm>
            <a:off x="7629525" y="5551488"/>
            <a:ext cx="320675" cy="322262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Oval 24"/>
          <p:cNvSpPr>
            <a:spLocks noChangeArrowheads="1"/>
          </p:cNvSpPr>
          <p:nvPr/>
        </p:nvSpPr>
        <p:spPr bwMode="auto">
          <a:xfrm>
            <a:off x="6878638" y="5822950"/>
            <a:ext cx="320675" cy="322263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Oval 25"/>
          <p:cNvSpPr>
            <a:spLocks noChangeArrowheads="1"/>
          </p:cNvSpPr>
          <p:nvPr/>
        </p:nvSpPr>
        <p:spPr bwMode="auto">
          <a:xfrm>
            <a:off x="6580188" y="5127625"/>
            <a:ext cx="320675" cy="322263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Oval 26"/>
          <p:cNvSpPr>
            <a:spLocks noChangeArrowheads="1"/>
          </p:cNvSpPr>
          <p:nvPr/>
        </p:nvSpPr>
        <p:spPr bwMode="auto">
          <a:xfrm>
            <a:off x="4438650" y="1708150"/>
            <a:ext cx="1377950" cy="136525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Oval 27"/>
          <p:cNvSpPr>
            <a:spLocks noChangeArrowheads="1"/>
          </p:cNvSpPr>
          <p:nvPr/>
        </p:nvSpPr>
        <p:spPr bwMode="auto">
          <a:xfrm>
            <a:off x="5116513" y="195897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Line 28"/>
          <p:cNvSpPr>
            <a:spLocks noChangeShapeType="1"/>
          </p:cNvSpPr>
          <p:nvPr/>
        </p:nvSpPr>
        <p:spPr bwMode="auto">
          <a:xfrm flipV="1">
            <a:off x="2897188" y="2419350"/>
            <a:ext cx="2178050" cy="28622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Line 29"/>
          <p:cNvSpPr>
            <a:spLocks noChangeShapeType="1"/>
          </p:cNvSpPr>
          <p:nvPr/>
        </p:nvSpPr>
        <p:spPr bwMode="auto">
          <a:xfrm flipH="1">
            <a:off x="3475038" y="5332413"/>
            <a:ext cx="3030537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30"/>
          <p:cNvSpPr>
            <a:spLocks noChangeShapeType="1"/>
          </p:cNvSpPr>
          <p:nvPr/>
        </p:nvSpPr>
        <p:spPr bwMode="auto">
          <a:xfrm flipH="1">
            <a:off x="2444750" y="3271838"/>
            <a:ext cx="763588" cy="15192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Oval 31"/>
          <p:cNvSpPr>
            <a:spLocks noChangeArrowheads="1"/>
          </p:cNvSpPr>
          <p:nvPr/>
        </p:nvSpPr>
        <p:spPr bwMode="auto">
          <a:xfrm>
            <a:off x="4552950" y="3524250"/>
            <a:ext cx="1377950" cy="136525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Oval 32"/>
          <p:cNvSpPr>
            <a:spLocks noChangeArrowheads="1"/>
          </p:cNvSpPr>
          <p:nvPr/>
        </p:nvSpPr>
        <p:spPr bwMode="auto">
          <a:xfrm>
            <a:off x="5143500" y="3794125"/>
            <a:ext cx="320675" cy="322263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33"/>
          <p:cNvSpPr>
            <a:spLocks noChangeShapeType="1"/>
          </p:cNvSpPr>
          <p:nvPr/>
        </p:nvSpPr>
        <p:spPr bwMode="auto">
          <a:xfrm flipH="1" flipV="1">
            <a:off x="5588000" y="4119563"/>
            <a:ext cx="1831975" cy="7508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Line 34"/>
          <p:cNvSpPr>
            <a:spLocks noChangeShapeType="1"/>
          </p:cNvSpPr>
          <p:nvPr/>
        </p:nvSpPr>
        <p:spPr bwMode="auto">
          <a:xfrm flipH="1" flipV="1">
            <a:off x="5368925" y="2676525"/>
            <a:ext cx="1368425" cy="5318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Line 35"/>
          <p:cNvSpPr>
            <a:spLocks noChangeShapeType="1"/>
          </p:cNvSpPr>
          <p:nvPr/>
        </p:nvSpPr>
        <p:spPr bwMode="auto">
          <a:xfrm flipV="1">
            <a:off x="6992938" y="5099050"/>
            <a:ext cx="387350" cy="169863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36"/>
          <p:cNvSpPr>
            <a:spLocks noChangeShapeType="1"/>
          </p:cNvSpPr>
          <p:nvPr/>
        </p:nvSpPr>
        <p:spPr bwMode="auto">
          <a:xfrm>
            <a:off x="7637463" y="5216525"/>
            <a:ext cx="103187" cy="282575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37"/>
          <p:cNvSpPr>
            <a:spLocks noChangeShapeType="1"/>
          </p:cNvSpPr>
          <p:nvPr/>
        </p:nvSpPr>
        <p:spPr bwMode="auto">
          <a:xfrm flipH="1">
            <a:off x="7172325" y="5216525"/>
            <a:ext cx="325438" cy="514350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Line 38"/>
          <p:cNvSpPr>
            <a:spLocks noChangeShapeType="1"/>
          </p:cNvSpPr>
          <p:nvPr/>
        </p:nvSpPr>
        <p:spPr bwMode="auto">
          <a:xfrm flipV="1">
            <a:off x="2576513" y="2381250"/>
            <a:ext cx="217487" cy="685800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39"/>
          <p:cNvSpPr>
            <a:spLocks noChangeShapeType="1"/>
          </p:cNvSpPr>
          <p:nvPr/>
        </p:nvSpPr>
        <p:spPr bwMode="auto">
          <a:xfrm flipH="1" flipV="1">
            <a:off x="2535238" y="2638425"/>
            <a:ext cx="531812" cy="273050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40"/>
          <p:cNvSpPr>
            <a:spLocks noChangeShapeType="1"/>
          </p:cNvSpPr>
          <p:nvPr/>
        </p:nvSpPr>
        <p:spPr bwMode="auto">
          <a:xfrm>
            <a:off x="3065463" y="2189163"/>
            <a:ext cx="179387" cy="77787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41"/>
          <p:cNvSpPr>
            <a:spLocks noChangeShapeType="1"/>
          </p:cNvSpPr>
          <p:nvPr/>
        </p:nvSpPr>
        <p:spPr bwMode="auto">
          <a:xfrm flipH="1">
            <a:off x="3321050" y="2614613"/>
            <a:ext cx="68263" cy="231775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42"/>
          <p:cNvSpPr>
            <a:spLocks noChangeShapeType="1"/>
          </p:cNvSpPr>
          <p:nvPr/>
        </p:nvSpPr>
        <p:spPr bwMode="auto">
          <a:xfrm flipH="1">
            <a:off x="2935288" y="5988050"/>
            <a:ext cx="3892550" cy="1682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43"/>
          <p:cNvSpPr>
            <a:spLocks noChangeShapeType="1"/>
          </p:cNvSpPr>
          <p:nvPr/>
        </p:nvSpPr>
        <p:spPr bwMode="auto">
          <a:xfrm flipV="1">
            <a:off x="2511425" y="5870575"/>
            <a:ext cx="617538" cy="42863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44"/>
          <p:cNvSpPr>
            <a:spLocks noChangeShapeType="1"/>
          </p:cNvSpPr>
          <p:nvPr/>
        </p:nvSpPr>
        <p:spPr bwMode="auto">
          <a:xfrm flipV="1">
            <a:off x="2446338" y="5008563"/>
            <a:ext cx="142875" cy="53975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45"/>
          <p:cNvSpPr>
            <a:spLocks noChangeShapeType="1"/>
          </p:cNvSpPr>
          <p:nvPr/>
        </p:nvSpPr>
        <p:spPr bwMode="auto">
          <a:xfrm>
            <a:off x="2254250" y="5408613"/>
            <a:ext cx="1588" cy="271462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46"/>
          <p:cNvSpPr>
            <a:spLocks noChangeShapeType="1"/>
          </p:cNvSpPr>
          <p:nvPr/>
        </p:nvSpPr>
        <p:spPr bwMode="auto">
          <a:xfrm>
            <a:off x="2884488" y="5010150"/>
            <a:ext cx="347662" cy="579438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Line 47"/>
          <p:cNvSpPr>
            <a:spLocks noChangeShapeType="1"/>
          </p:cNvSpPr>
          <p:nvPr/>
        </p:nvSpPr>
        <p:spPr bwMode="auto">
          <a:xfrm flipV="1">
            <a:off x="2743200" y="5059363"/>
            <a:ext cx="25400" cy="274637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48"/>
          <p:cNvSpPr>
            <a:spLocks noChangeShapeType="1"/>
          </p:cNvSpPr>
          <p:nvPr/>
        </p:nvSpPr>
        <p:spPr bwMode="auto">
          <a:xfrm flipH="1" flipV="1">
            <a:off x="1993900" y="1762125"/>
            <a:ext cx="222250" cy="222250"/>
          </a:xfrm>
          <a:prstGeom prst="line">
            <a:avLst/>
          </a:prstGeom>
          <a:noFill/>
          <a:ln w="936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Text Box 49"/>
          <p:cNvSpPr txBox="1">
            <a:spLocks noChangeArrowheads="1"/>
          </p:cNvSpPr>
          <p:nvPr/>
        </p:nvSpPr>
        <p:spPr bwMode="auto">
          <a:xfrm rot="18420000">
            <a:off x="2767807" y="3505993"/>
            <a:ext cx="222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tx1"/>
                </a:solidFill>
              </a:rPr>
              <a:t>Mutation of tag</a:t>
            </a:r>
          </a:p>
        </p:txBody>
      </p:sp>
      <p:sp>
        <p:nvSpPr>
          <p:cNvPr id="168" name="Oval 50"/>
          <p:cNvSpPr>
            <a:spLocks noChangeArrowheads="1"/>
          </p:cNvSpPr>
          <p:nvPr/>
        </p:nvSpPr>
        <p:spPr bwMode="auto">
          <a:xfrm>
            <a:off x="2563813" y="6040438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51"/>
          <p:cNvSpPr>
            <a:spLocks noChangeShapeType="1"/>
          </p:cNvSpPr>
          <p:nvPr/>
        </p:nvSpPr>
        <p:spPr bwMode="auto">
          <a:xfrm flipV="1">
            <a:off x="7650163" y="3051175"/>
            <a:ext cx="322262" cy="17160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Line 52"/>
          <p:cNvSpPr>
            <a:spLocks noChangeShapeType="1"/>
          </p:cNvSpPr>
          <p:nvPr/>
        </p:nvSpPr>
        <p:spPr bwMode="auto">
          <a:xfrm flipV="1">
            <a:off x="7121525" y="2471738"/>
            <a:ext cx="206375" cy="671512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Line 53"/>
          <p:cNvSpPr>
            <a:spLocks noChangeShapeType="1"/>
          </p:cNvSpPr>
          <p:nvPr/>
        </p:nvSpPr>
        <p:spPr bwMode="auto">
          <a:xfrm flipH="1" flipV="1">
            <a:off x="7494588" y="2444750"/>
            <a:ext cx="41275" cy="788988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54"/>
          <p:cNvSpPr>
            <a:spLocks noChangeShapeType="1"/>
          </p:cNvSpPr>
          <p:nvPr/>
        </p:nvSpPr>
        <p:spPr bwMode="auto">
          <a:xfrm flipV="1">
            <a:off x="7650163" y="2741613"/>
            <a:ext cx="180975" cy="519112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Line 55"/>
          <p:cNvSpPr>
            <a:spLocks noChangeShapeType="1"/>
          </p:cNvSpPr>
          <p:nvPr/>
        </p:nvSpPr>
        <p:spPr bwMode="auto">
          <a:xfrm flipH="1" flipV="1">
            <a:off x="7635875" y="2200275"/>
            <a:ext cx="144463" cy="80963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Line 56"/>
          <p:cNvSpPr>
            <a:spLocks noChangeShapeType="1"/>
          </p:cNvSpPr>
          <p:nvPr/>
        </p:nvSpPr>
        <p:spPr bwMode="auto">
          <a:xfrm flipV="1">
            <a:off x="6851650" y="2303463"/>
            <a:ext cx="347663" cy="222250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Text Box 57"/>
          <p:cNvSpPr txBox="1">
            <a:spLocks noChangeArrowheads="1"/>
          </p:cNvSpPr>
          <p:nvPr/>
        </p:nvSpPr>
        <p:spPr bwMode="auto">
          <a:xfrm>
            <a:off x="3644900" y="6219825"/>
            <a:ext cx="284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8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tx1"/>
                </a:solidFill>
              </a:rPr>
              <a:t>Copy tag and strategy</a:t>
            </a:r>
          </a:p>
        </p:txBody>
      </p:sp>
      <p:sp>
        <p:nvSpPr>
          <p:cNvPr id="176" name="Text Box 58"/>
          <p:cNvSpPr txBox="1">
            <a:spLocks noChangeArrowheads="1"/>
          </p:cNvSpPr>
          <p:nvPr/>
        </p:nvSpPr>
        <p:spPr bwMode="auto">
          <a:xfrm>
            <a:off x="246063" y="3208338"/>
            <a:ext cx="1570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tx1"/>
                </a:solidFill>
              </a:rPr>
              <a:t>Game Interactions</a:t>
            </a:r>
          </a:p>
        </p:txBody>
      </p:sp>
      <p:sp>
        <p:nvSpPr>
          <p:cNvPr id="177" name="Line 59"/>
          <p:cNvSpPr>
            <a:spLocks noChangeShapeType="1"/>
          </p:cNvSpPr>
          <p:nvPr/>
        </p:nvSpPr>
        <p:spPr bwMode="auto">
          <a:xfrm flipV="1">
            <a:off x="1481138" y="2857500"/>
            <a:ext cx="1146175" cy="5699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Line 60"/>
          <p:cNvSpPr>
            <a:spLocks noChangeShapeType="1"/>
          </p:cNvSpPr>
          <p:nvPr/>
        </p:nvSpPr>
        <p:spPr bwMode="auto">
          <a:xfrm>
            <a:off x="889000" y="3863975"/>
            <a:ext cx="1312863" cy="16875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Visualising</a:t>
            </a:r>
            <a:r>
              <a:rPr lang="en-US" dirty="0" smtClean="0"/>
              <a:t> the process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263" y="1757363"/>
            <a:ext cx="7404100" cy="4179888"/>
          </a:xfrm>
          <a:prstGeom prst="rect">
            <a:avLst/>
          </a:prstGeom>
          <a:noFill/>
        </p:spPr>
      </p:pic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520825" y="5867401"/>
            <a:ext cx="6759575" cy="396875"/>
            <a:chOff x="1168" y="3695"/>
            <a:chExt cx="4258" cy="25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168" y="3695"/>
              <a:ext cx="4259" cy="228"/>
            </a:xfrm>
            <a:prstGeom prst="roundRect">
              <a:avLst>
                <a:gd name="adj" fmla="val 435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168" y="3695"/>
              <a:ext cx="4259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chemeClr val="tx1"/>
                  </a:solidFill>
                </a:rPr>
                <a:t>Time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027113" y="1749426"/>
            <a:ext cx="522287" cy="4089400"/>
            <a:chOff x="857" y="1101"/>
            <a:chExt cx="329" cy="2576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16200000">
              <a:off x="-266" y="2227"/>
              <a:ext cx="2577" cy="328"/>
            </a:xfrm>
            <a:prstGeom prst="roundRect">
              <a:avLst>
                <a:gd name="adj" fmla="val 301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 rot="16200000">
              <a:off x="-266" y="2227"/>
              <a:ext cx="2577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chemeClr val="tx1"/>
                  </a:solidFill>
                </a:rPr>
                <a:t>Unique Tag Values</a:t>
              </a:r>
            </a:p>
          </p:txBody>
        </p:sp>
      </p:grp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1560513" y="5616576"/>
            <a:ext cx="6889750" cy="206375"/>
          </a:xfrm>
          <a:prstGeom prst="roundRect">
            <a:avLst>
              <a:gd name="adj" fmla="val 769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8154988" y="5810251"/>
            <a:ext cx="293687" cy="436562"/>
          </a:xfrm>
          <a:prstGeom prst="roundRect">
            <a:avLst>
              <a:gd name="adj" fmla="val 542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2835275" y="1663701"/>
            <a:ext cx="3876675" cy="449262"/>
          </a:xfrm>
          <a:prstGeom prst="roundRect">
            <a:avLst>
              <a:gd name="adj" fmla="val 352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435225" y="1709738"/>
            <a:ext cx="4938713" cy="377825"/>
            <a:chOff x="1744" y="1076"/>
            <a:chExt cx="3111" cy="238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1744" y="1088"/>
              <a:ext cx="243" cy="212"/>
            </a:xfrm>
            <a:prstGeom prst="roundRect">
              <a:avLst>
                <a:gd name="adj" fmla="val 468"/>
              </a:avLst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2465" y="1086"/>
              <a:ext cx="243" cy="211"/>
            </a:xfrm>
            <a:prstGeom prst="roundRect">
              <a:avLst>
                <a:gd name="adj" fmla="val 472"/>
              </a:avLst>
            </a:prstGeom>
            <a:solidFill>
              <a:srgbClr val="0066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3251" y="1085"/>
              <a:ext cx="243" cy="212"/>
            </a:xfrm>
            <a:prstGeom prst="roundRect">
              <a:avLst>
                <a:gd name="adj" fmla="val 468"/>
              </a:avLst>
            </a:prstGeom>
            <a:solidFill>
              <a:srgbClr val="66FF33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4020" y="1091"/>
              <a:ext cx="243" cy="211"/>
            </a:xfrm>
            <a:prstGeom prst="roundRect">
              <a:avLst>
                <a:gd name="adj" fmla="val 472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987" y="1077"/>
              <a:ext cx="58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Coop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2716" y="1076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Defect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518" y="1083"/>
              <a:ext cx="58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Mixed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273" y="1084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Empty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Visualising</a:t>
            </a:r>
            <a:r>
              <a:rPr lang="en-US" dirty="0" smtClean="0"/>
              <a:t> the process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17663"/>
            <a:ext cx="7221538" cy="4929187"/>
          </a:xfrm>
          <a:prstGeom prst="rect">
            <a:avLst/>
          </a:prstGeom>
          <a:noFill/>
        </p:spPr>
      </p:pic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214438" y="5946775"/>
            <a:ext cx="6772275" cy="455613"/>
            <a:chOff x="1127" y="3796"/>
            <a:chExt cx="4266" cy="28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127" y="3796"/>
              <a:ext cx="4267" cy="288"/>
            </a:xfrm>
            <a:prstGeom prst="roundRect">
              <a:avLst>
                <a:gd name="adj" fmla="val 347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127" y="3796"/>
              <a:ext cx="4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chemeClr val="tx1"/>
                  </a:solidFill>
                </a:rPr>
                <a:t>Time</a:t>
              </a:r>
            </a:p>
          </p:txBody>
        </p:sp>
      </p:grp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306888" y="6372225"/>
            <a:ext cx="669925" cy="180975"/>
          </a:xfrm>
          <a:prstGeom prst="roundRect">
            <a:avLst>
              <a:gd name="adj" fmla="val 875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733425" y="2187575"/>
            <a:ext cx="458788" cy="3590925"/>
            <a:chOff x="824" y="1428"/>
            <a:chExt cx="289" cy="2262"/>
          </a:xfrm>
        </p:grpSpPr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 rot="16200000">
              <a:off x="-163" y="2417"/>
              <a:ext cx="2263" cy="288"/>
            </a:xfrm>
            <a:prstGeom prst="roundRect">
              <a:avLst>
                <a:gd name="adj" fmla="val 347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 rot="16200000">
              <a:off x="-163" y="2417"/>
              <a:ext cx="22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chemeClr val="tx1"/>
                  </a:solidFill>
                </a:rPr>
                <a:t>Unique Tag Values</a:t>
              </a:r>
            </a:p>
          </p:txBody>
        </p:sp>
      </p:grp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2876550" y="1593850"/>
            <a:ext cx="3297238" cy="387350"/>
          </a:xfrm>
          <a:prstGeom prst="roundRect">
            <a:avLst>
              <a:gd name="adj" fmla="val 407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2154238" y="1538288"/>
            <a:ext cx="4938712" cy="377825"/>
            <a:chOff x="1719" y="1019"/>
            <a:chExt cx="3111" cy="238"/>
          </a:xfrm>
        </p:grpSpPr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1719" y="1031"/>
              <a:ext cx="243" cy="211"/>
            </a:xfrm>
            <a:prstGeom prst="roundRect">
              <a:avLst>
                <a:gd name="adj" fmla="val 472"/>
              </a:avLst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2440" y="1029"/>
              <a:ext cx="243" cy="211"/>
            </a:xfrm>
            <a:prstGeom prst="roundRect">
              <a:avLst>
                <a:gd name="adj" fmla="val 472"/>
              </a:avLst>
            </a:prstGeom>
            <a:solidFill>
              <a:srgbClr val="0066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3226" y="1028"/>
              <a:ext cx="243" cy="211"/>
            </a:xfrm>
            <a:prstGeom prst="roundRect">
              <a:avLst>
                <a:gd name="adj" fmla="val 472"/>
              </a:avLst>
            </a:prstGeom>
            <a:solidFill>
              <a:srgbClr val="66FF33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3995" y="1034"/>
              <a:ext cx="243" cy="211"/>
            </a:xfrm>
            <a:prstGeom prst="roundRect">
              <a:avLst>
                <a:gd name="adj" fmla="val 472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962" y="1020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Coop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691" y="1019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Defect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493" y="1026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Mixed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4248" y="1027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Empty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your tags fast…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Groups have to be formed more quickly than they invaded and killed</a:t>
            </a:r>
          </a:p>
          <a:p>
            <a:r>
              <a:rPr lang="en-GB" dirty="0" smtClean="0"/>
              <a:t>New groups are formed by mutation on the tag</a:t>
            </a:r>
          </a:p>
          <a:p>
            <a:r>
              <a:rPr lang="en-GB" dirty="0" smtClean="0"/>
              <a:t>Old groups are killed by mutation on the strategy</a:t>
            </a:r>
          </a:p>
          <a:p>
            <a:r>
              <a:rPr lang="en-GB" dirty="0" smtClean="0"/>
              <a:t>So if tag mutation &gt; strategy mutation this should promote cooperation?</a:t>
            </a:r>
          </a:p>
          <a:p>
            <a:r>
              <a:rPr lang="en-GB" dirty="0" smtClean="0"/>
              <a:t>Test it by looking at the existing models and implementing a new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/ strategy mutation rate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9250"/>
            <a:ext cx="7223125" cy="488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rewire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Each node </a:t>
            </a:r>
            <a:r>
              <a:rPr lang="en-US" sz="2800" i="1" dirty="0" err="1" smtClean="0"/>
              <a:t>p</a:t>
            </a:r>
            <a:r>
              <a:rPr lang="en-US" sz="2800" dirty="0" smtClean="0"/>
              <a:t> periodically performs a game interaction with a randomly chosen neighbor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Each node </a:t>
            </a:r>
            <a:r>
              <a:rPr lang="en-US" sz="2800" i="1" dirty="0" err="1" smtClean="0"/>
              <a:t>p</a:t>
            </a:r>
            <a:r>
              <a:rPr lang="en-US" sz="2800" dirty="0" smtClean="0"/>
              <a:t> periodically executes the following:</a:t>
            </a:r>
            <a:endParaRPr lang="en-US" sz="2800" i="1" dirty="0" smtClean="0"/>
          </a:p>
          <a:p>
            <a:pPr>
              <a:buNone/>
            </a:pPr>
            <a:r>
              <a:rPr lang="en-US" sz="2800" i="1" dirty="0" err="1" smtClean="0"/>
              <a:t>q</a:t>
            </a:r>
            <a:r>
              <a:rPr lang="en-US" sz="2800" dirty="0" smtClean="0"/>
              <a:t> = </a:t>
            </a:r>
            <a:r>
              <a:rPr lang="en-US" sz="2800" dirty="0" err="1" smtClean="0"/>
              <a:t>SelectRandomPeer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b="1" dirty="0" smtClean="0"/>
              <a:t>If</a:t>
            </a:r>
            <a:r>
              <a:rPr lang="en-US" sz="2800" dirty="0" smtClean="0"/>
              <a:t> </a:t>
            </a:r>
            <a:r>
              <a:rPr lang="en-US" sz="2800" dirty="0" err="1" smtClean="0"/>
              <a:t>utility</a:t>
            </a:r>
            <a:r>
              <a:rPr lang="en-US" sz="2800" baseline="-25000" dirty="0" err="1" smtClean="0"/>
              <a:t>q</a:t>
            </a:r>
            <a:r>
              <a:rPr lang="en-US" sz="2800" dirty="0" smtClean="0"/>
              <a:t> &gt; </a:t>
            </a:r>
            <a:r>
              <a:rPr lang="en-US" sz="2800" dirty="0" err="1" smtClean="0"/>
              <a:t>utility</a:t>
            </a:r>
            <a:r>
              <a:rPr lang="en-US" sz="2800" baseline="-25000" dirty="0" err="1" smtClean="0"/>
              <a:t>p</a:t>
            </a:r>
            <a:endParaRPr lang="en-US" sz="2800" baseline="-25000" dirty="0" smtClean="0"/>
          </a:p>
          <a:p>
            <a:pPr>
              <a:buNone/>
            </a:pPr>
            <a:r>
              <a:rPr lang="en-US" sz="2800" dirty="0" smtClean="0"/>
              <a:t>	drop all current links</a:t>
            </a:r>
          </a:p>
          <a:p>
            <a:pPr>
              <a:buNone/>
            </a:pPr>
            <a:r>
              <a:rPr lang="en-US" sz="2800" dirty="0" smtClean="0"/>
              <a:t>	link to node </a:t>
            </a:r>
            <a:r>
              <a:rPr lang="en-US" sz="2800" i="1" dirty="0" err="1" smtClean="0"/>
              <a:t>q</a:t>
            </a:r>
            <a:r>
              <a:rPr lang="en-US" sz="2800" i="1" dirty="0" smtClean="0"/>
              <a:t> </a:t>
            </a:r>
            <a:r>
              <a:rPr lang="en-US" sz="2800" dirty="0" smtClean="0"/>
              <a:t>and copy its strategy and links</a:t>
            </a:r>
          </a:p>
          <a:p>
            <a:pPr>
              <a:buNone/>
            </a:pPr>
            <a:r>
              <a:rPr lang="en-US" sz="2800" dirty="0" smtClean="0"/>
              <a:t>	mutate (with low probability) strategy and links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rewiring </a:t>
            </a:r>
            <a:r>
              <a:rPr lang="en-US" dirty="0" smtClean="0"/>
              <a:t>movie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r>
              <a:rPr lang="en-US" sz="2200" dirty="0" smtClean="0"/>
              <a:t>Simple copying heuristics based on individual utility with social structure =&gt; “as if” a motivating force higher than self-interest towards to in-group</a:t>
            </a:r>
          </a:p>
          <a:p>
            <a:r>
              <a:rPr lang="en-US" sz="2200" dirty="0" smtClean="0"/>
              <a:t>Agents “vote with their feet” by moving to better groups via copying</a:t>
            </a:r>
          </a:p>
          <a:p>
            <a:r>
              <a:rPr lang="en-US" sz="2200" dirty="0" smtClean="0"/>
              <a:t>History of system important to understand behavior at any given point in time</a:t>
            </a:r>
          </a:p>
          <a:p>
            <a:r>
              <a:rPr lang="en-US" sz="2200" dirty="0" smtClean="0"/>
              <a:t>Compare some ideas from </a:t>
            </a:r>
            <a:r>
              <a:rPr lang="en-US" sz="2200" dirty="0" err="1" smtClean="0"/>
              <a:t>Ibn</a:t>
            </a:r>
            <a:r>
              <a:rPr lang="en-US" sz="2200" dirty="0" smtClean="0"/>
              <a:t> </a:t>
            </a:r>
            <a:r>
              <a:rPr lang="en-US" sz="2200" dirty="0" err="1" smtClean="0"/>
              <a:t>Khaldun</a:t>
            </a:r>
            <a:r>
              <a:rPr lang="en-US" sz="2200" dirty="0" smtClean="0"/>
              <a:t> (14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Century)</a:t>
            </a:r>
          </a:p>
          <a:p>
            <a:r>
              <a:rPr lang="en-US" sz="2200" dirty="0" smtClean="0"/>
              <a:t>But here an interpretation can be not of physical movement but of cultural movement (</a:t>
            </a:r>
            <a:r>
              <a:rPr lang="en-US" sz="2200" dirty="0" err="1" smtClean="0"/>
              <a:t>memetic</a:t>
            </a:r>
            <a:r>
              <a:rPr lang="en-US" sz="2200" dirty="0" smtClean="0"/>
              <a:t> reproduction)</a:t>
            </a:r>
          </a:p>
          <a:p>
            <a:r>
              <a:rPr lang="en-US" sz="2200" dirty="0" smtClean="0"/>
              <a:t>Memes are selected that support social interaction structures that perpetuate them</a:t>
            </a:r>
          </a:p>
          <a:p>
            <a:r>
              <a:rPr lang="en-US" sz="2200" dirty="0" smtClean="0"/>
              <a:t>Proto-institutions linking evolutionary models to some of the work of Olson (rational action) and </a:t>
            </a:r>
            <a:r>
              <a:rPr lang="en-US" sz="2200" dirty="0" err="1" smtClean="0"/>
              <a:t>Ostrom</a:t>
            </a:r>
            <a:r>
              <a:rPr lang="en-US" sz="2200" dirty="0" smtClean="0"/>
              <a:t> (self-organized social institutions)?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Big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Human societies appear pervaded by groups. Often show in-group pro-social </a:t>
            </a:r>
            <a:r>
              <a:rPr lang="en-US" dirty="0" smtClean="0"/>
              <a:t>behavior</a:t>
            </a:r>
          </a:p>
          <a:p>
            <a:r>
              <a:rPr lang="en-US" dirty="0" smtClean="0"/>
              <a:t>New groups form, old groups dissolve.</a:t>
            </a:r>
          </a:p>
          <a:p>
            <a:r>
              <a:rPr lang="en-US" dirty="0" smtClean="0"/>
              <a:t>How can this be understood from the point of view of individuals who comprise those groups?</a:t>
            </a:r>
          </a:p>
          <a:p>
            <a:r>
              <a:rPr lang="en-US" dirty="0" smtClean="0"/>
              <a:t>How do </a:t>
            </a:r>
            <a:r>
              <a:rPr lang="en-US" i="1" dirty="0" smtClean="0"/>
              <a:t>selfish </a:t>
            </a:r>
            <a:r>
              <a:rPr lang="en-US" dirty="0" smtClean="0"/>
              <a:t>agents come to form groups that are not internally selfish?</a:t>
            </a:r>
          </a:p>
          <a:p>
            <a:r>
              <a:rPr lang="en-US" dirty="0" smtClean="0"/>
              <a:t>Individualism </a:t>
            </a:r>
            <a:r>
              <a:rPr lang="en-US" dirty="0" err="1" smtClean="0"/>
              <a:t>v</a:t>
            </a:r>
            <a:r>
              <a:rPr lang="en-US" dirty="0" smtClean="0"/>
              <a:t>. </a:t>
            </a:r>
            <a:r>
              <a:rPr lang="en-US" dirty="0" smtClean="0"/>
              <a:t>Collectivism debate </a:t>
            </a:r>
            <a:r>
              <a:rPr lang="en-US" dirty="0" smtClean="0"/>
              <a:t>(morality?)</a:t>
            </a:r>
          </a:p>
          <a:p>
            <a:r>
              <a:rPr lang="en-US" dirty="0" smtClean="0"/>
              <a:t>The origins of virtue – Matt Ridley </a:t>
            </a:r>
            <a:r>
              <a:rPr lang="en-US" dirty="0" smtClean="0"/>
              <a:t>1996</a:t>
            </a:r>
          </a:p>
          <a:p>
            <a:r>
              <a:rPr lang="en-US" dirty="0" smtClean="0"/>
              <a:t>Group selection? Cultural group selection?</a:t>
            </a:r>
          </a:p>
          <a:p>
            <a:r>
              <a:rPr lang="en-US" dirty="0" smtClean="0"/>
              <a:t>Program systems with computational social theory? 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</a:t>
            </a:r>
            <a:r>
              <a:rPr lang="en-US" dirty="0" smtClean="0"/>
              <a:t> use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such processes be observed in real systems? How could they be measured?</a:t>
            </a:r>
          </a:p>
          <a:p>
            <a:r>
              <a:rPr lang="en-US" dirty="0" smtClean="0"/>
              <a:t>Models assume the rapid ability to create new groups and free movement between groups – is this valid in real systems?</a:t>
            </a:r>
          </a:p>
          <a:p>
            <a:r>
              <a:rPr lang="en-US" dirty="0" smtClean="0"/>
              <a:t>Online communities? Ephemeral groups? Twitter tags?</a:t>
            </a:r>
          </a:p>
          <a:p>
            <a:r>
              <a:rPr lang="en-US" dirty="0" smtClean="0"/>
              <a:t>Can such models be adapted from the abstract to particular scenarios? Vary assumptions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such processes be used in P2P systems?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“There can be no doubt that a tribe including many members who.. were always ready to give aid to each other and to sacrifice themselves for the common good, would be victorious over other tribes; and this would be natural selection”</a:t>
            </a:r>
          </a:p>
          <a:p>
            <a:pPr>
              <a:buNone/>
            </a:pPr>
            <a:r>
              <a:rPr lang="en-US" sz="2400" dirty="0" smtClean="0"/>
              <a:t>Darwin, C. (1871) The Descent of Man and Selection in Relation to Sex (Murray, London) 2nd Edition.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or thought experiments?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Abstract models / artificial societies</a:t>
            </a:r>
          </a:p>
          <a:p>
            <a:r>
              <a:rPr lang="en-US" dirty="0" smtClean="0"/>
              <a:t>Agent based modeling</a:t>
            </a:r>
          </a:p>
          <a:p>
            <a:r>
              <a:rPr lang="en-US" dirty="0" smtClean="0"/>
              <a:t>Thought experiments</a:t>
            </a:r>
          </a:p>
          <a:p>
            <a:r>
              <a:rPr lang="en-US" dirty="0" smtClean="0"/>
              <a:t>Not empirically verified / or applied</a:t>
            </a:r>
          </a:p>
          <a:p>
            <a:r>
              <a:rPr lang="en-US" dirty="0" smtClean="0"/>
              <a:t>Relax assumptions of traditional game theory / rational action approach</a:t>
            </a:r>
          </a:p>
          <a:p>
            <a:r>
              <a:rPr lang="en-US" dirty="0" smtClean="0"/>
              <a:t>Copying (replication) and limited innovation (mutation) =&gt; cultural evolution?</a:t>
            </a:r>
          </a:p>
          <a:p>
            <a:r>
              <a:rPr lang="en-US" dirty="0" smtClean="0"/>
              <a:t>“Emergent” macro outcomes</a:t>
            </a:r>
          </a:p>
          <a:p>
            <a:r>
              <a:rPr lang="en-US" dirty="0" smtClean="0"/>
              <a:t>Focus on social dilemma / public goods type scenarios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Agents interact producing individual payoffs (e.g. Prisoner’s Dilemma game)</a:t>
            </a:r>
          </a:p>
          <a:p>
            <a:r>
              <a:rPr lang="en-US" dirty="0" smtClean="0"/>
              <a:t>Agent action determined by </a:t>
            </a:r>
            <a:r>
              <a:rPr lang="en-US" dirty="0"/>
              <a:t>a</a:t>
            </a:r>
            <a:r>
              <a:rPr lang="en-US" dirty="0" smtClean="0"/>
              <a:t> trait (e.g. cooperate or defect)</a:t>
            </a:r>
          </a:p>
          <a:p>
            <a:r>
              <a:rPr lang="en-US" dirty="0" smtClean="0"/>
              <a:t>Agents select interaction partners based on further </a:t>
            </a:r>
            <a:r>
              <a:rPr lang="en-US" dirty="0" err="1" smtClean="0"/>
              <a:t>trait(s</a:t>
            </a:r>
            <a:r>
              <a:rPr lang="en-US" dirty="0" smtClean="0"/>
              <a:t>) </a:t>
            </a:r>
            <a:r>
              <a:rPr lang="en-US" dirty="0" smtClean="0"/>
              <a:t>defining an “in-group”</a:t>
            </a:r>
          </a:p>
          <a:p>
            <a:r>
              <a:rPr lang="en-US" dirty="0"/>
              <a:t>T</a:t>
            </a:r>
            <a:r>
              <a:rPr lang="en-US" dirty="0" smtClean="0"/>
              <a:t>raits can be copied and mutated</a:t>
            </a:r>
          </a:p>
          <a:p>
            <a:r>
              <a:rPr lang="en-US" dirty="0" smtClean="0"/>
              <a:t>Agents copy traits that produce higher individual payoffs</a:t>
            </a:r>
          </a:p>
          <a:p>
            <a:r>
              <a:rPr lang="en-US" dirty="0" smtClean="0"/>
              <a:t>Evolutionary game theory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Capturing a commons </a:t>
            </a:r>
            <a:r>
              <a:rPr lang="en-GB" dirty="0" smtClean="0"/>
              <a:t>tragedy with a </a:t>
            </a:r>
            <a:r>
              <a:rPr lang="en-GB" dirty="0"/>
              <a:t>simple game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/>
              <a:t>Consider a game composed of two players:</a:t>
            </a:r>
          </a:p>
          <a:p>
            <a:pPr lvl="1"/>
            <a:r>
              <a:rPr lang="en-GB"/>
              <a:t>each player:</a:t>
            </a:r>
          </a:p>
          <a:p>
            <a:pPr lvl="2"/>
            <a:r>
              <a:rPr lang="en-GB"/>
              <a:t>has choice of one move (C or D)</a:t>
            </a:r>
          </a:p>
          <a:p>
            <a:pPr lvl="2"/>
            <a:r>
              <a:rPr lang="en-GB"/>
              <a:t>makes a single move then the game ends</a:t>
            </a:r>
          </a:p>
          <a:p>
            <a:pPr lvl="2"/>
            <a:r>
              <a:rPr lang="en-GB"/>
              <a:t>does not know how the other will move</a:t>
            </a:r>
          </a:p>
          <a:p>
            <a:pPr lvl="2"/>
            <a:r>
              <a:rPr lang="en-GB"/>
              <a:t>gets a payoff (or utility) based on how they moved and how the other player moved</a:t>
            </a:r>
          </a:p>
          <a:p>
            <a:pPr lvl="1"/>
            <a:r>
              <a:rPr lang="en-GB"/>
              <a:t>for certain payoff values this game can, minimally, capture a form of commons tragedy (or dilemma)</a:t>
            </a:r>
          </a:p>
          <a:p>
            <a:pPr lvl="1"/>
            <a:r>
              <a:rPr lang="en-GB"/>
              <a:t>a classic such game is called the </a:t>
            </a:r>
            <a:r>
              <a:rPr lang="en-GB" i="1">
                <a:solidFill>
                  <a:srgbClr val="FF0000"/>
                </a:solidFill>
              </a:rPr>
              <a:t>Prisoner’s Dilemma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010B3-9A48-0448-B335-D4ADDA60B4DD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3072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19088"/>
            <a:ext cx="7010400" cy="1054100"/>
          </a:xfrm>
        </p:spPr>
        <p:txBody>
          <a:bodyPr lIns="0" tIns="0" rIns="0" bIns="0">
            <a:normAutofit fontScale="90000"/>
          </a:bodyPr>
          <a:lstStyle/>
          <a:p>
            <a:r>
              <a:rPr lang="en-GB"/>
              <a:t>The Prisoner’s Dilemma -</a:t>
            </a:r>
            <a:br>
              <a:rPr lang="en-GB"/>
            </a:br>
            <a:r>
              <a:rPr lang="en-GB"/>
              <a:t>“payoff matrix”</a:t>
            </a:r>
          </a:p>
        </p:txBody>
      </p:sp>
      <p:sp>
        <p:nvSpPr>
          <p:cNvPr id="30724" name="Oval 3"/>
          <p:cNvSpPr>
            <a:spLocks noChangeArrowheads="1"/>
          </p:cNvSpPr>
          <p:nvPr/>
        </p:nvSpPr>
        <p:spPr bwMode="auto">
          <a:xfrm>
            <a:off x="1862138" y="5032375"/>
            <a:ext cx="754062" cy="71755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25" name="Oval 4"/>
          <p:cNvSpPr>
            <a:spLocks noChangeArrowheads="1"/>
          </p:cNvSpPr>
          <p:nvPr/>
        </p:nvSpPr>
        <p:spPr bwMode="auto">
          <a:xfrm>
            <a:off x="1882775" y="3843338"/>
            <a:ext cx="754063" cy="717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26" name="Oval 5"/>
          <p:cNvSpPr>
            <a:spLocks noChangeArrowheads="1"/>
          </p:cNvSpPr>
          <p:nvPr/>
        </p:nvSpPr>
        <p:spPr bwMode="auto">
          <a:xfrm>
            <a:off x="4013200" y="2624138"/>
            <a:ext cx="754063" cy="7175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27" name="Oval 6"/>
          <p:cNvSpPr>
            <a:spLocks noChangeArrowheads="1"/>
          </p:cNvSpPr>
          <p:nvPr/>
        </p:nvSpPr>
        <p:spPr bwMode="auto">
          <a:xfrm>
            <a:off x="6138863" y="2611438"/>
            <a:ext cx="754062" cy="71755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28" name="Picture 7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1089025" y="2170113"/>
            <a:ext cx="6626225" cy="386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609600" y="1600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Game is a PD when:  T &gt; R &gt; P &gt; S  and  2R &gt; T + S</a:t>
            </a:r>
            <a:endParaRPr lang="en-GB" sz="2400">
              <a:latin typeface="Times New Roman" charset="0"/>
            </a:endParaRPr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3805238" y="4086225"/>
            <a:ext cx="55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" charset="0"/>
              </a:rPr>
              <a:t>(3)</a:t>
            </a:r>
          </a:p>
        </p:txBody>
      </p:sp>
      <p:sp>
        <p:nvSpPr>
          <p:cNvPr id="30731" name="Text Box 10"/>
          <p:cNvSpPr txBox="1">
            <a:spLocks noChangeArrowheads="1"/>
          </p:cNvSpPr>
          <p:nvPr/>
        </p:nvSpPr>
        <p:spPr bwMode="auto">
          <a:xfrm>
            <a:off x="4419600" y="3681413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" charset="0"/>
              </a:rPr>
              <a:t>(3)</a:t>
            </a:r>
          </a:p>
        </p:txBody>
      </p:sp>
      <p:sp>
        <p:nvSpPr>
          <p:cNvPr id="30732" name="Text Box 11"/>
          <p:cNvSpPr txBox="1">
            <a:spLocks noChangeArrowheads="1"/>
          </p:cNvSpPr>
          <p:nvPr/>
        </p:nvSpPr>
        <p:spPr bwMode="auto">
          <a:xfrm>
            <a:off x="3790950" y="5354638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" charset="0"/>
              </a:rPr>
              <a:t>(5)</a:t>
            </a:r>
          </a:p>
        </p:txBody>
      </p:sp>
      <p:sp>
        <p:nvSpPr>
          <p:cNvPr id="30733" name="Text Box 12"/>
          <p:cNvSpPr txBox="1">
            <a:spLocks noChangeArrowheads="1"/>
          </p:cNvSpPr>
          <p:nvPr/>
        </p:nvSpPr>
        <p:spPr bwMode="auto">
          <a:xfrm>
            <a:off x="6507163" y="3678238"/>
            <a:ext cx="55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" charset="0"/>
              </a:rPr>
              <a:t>(5)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4395788" y="4841875"/>
            <a:ext cx="55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" charset="0"/>
              </a:rPr>
              <a:t>(0)</a:t>
            </a:r>
          </a:p>
        </p:txBody>
      </p:sp>
      <p:sp>
        <p:nvSpPr>
          <p:cNvPr id="30735" name="Text Box 14"/>
          <p:cNvSpPr txBox="1">
            <a:spLocks noChangeArrowheads="1"/>
          </p:cNvSpPr>
          <p:nvPr/>
        </p:nvSpPr>
        <p:spPr bwMode="auto">
          <a:xfrm>
            <a:off x="5913438" y="4138613"/>
            <a:ext cx="55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" charset="0"/>
              </a:rPr>
              <a:t>(0)</a:t>
            </a:r>
          </a:p>
        </p:txBody>
      </p:sp>
      <p:sp>
        <p:nvSpPr>
          <p:cNvPr id="30736" name="Text Box 15"/>
          <p:cNvSpPr txBox="1">
            <a:spLocks noChangeArrowheads="1"/>
          </p:cNvSpPr>
          <p:nvPr/>
        </p:nvSpPr>
        <p:spPr bwMode="auto">
          <a:xfrm>
            <a:off x="6507163" y="4862513"/>
            <a:ext cx="55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" charset="0"/>
              </a:rPr>
              <a:t>(1)</a:t>
            </a:r>
          </a:p>
        </p:txBody>
      </p:sp>
      <p:sp>
        <p:nvSpPr>
          <p:cNvPr id="30737" name="Text Box 16"/>
          <p:cNvSpPr txBox="1">
            <a:spLocks noChangeArrowheads="1"/>
          </p:cNvSpPr>
          <p:nvPr/>
        </p:nvSpPr>
        <p:spPr bwMode="auto">
          <a:xfrm>
            <a:off x="5926138" y="5291138"/>
            <a:ext cx="55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" charset="0"/>
              </a:rPr>
              <a:t>(1)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609F8-56C9-7840-8D29-6C4D9696D503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3277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19088"/>
            <a:ext cx="8229600" cy="1054100"/>
          </a:xfrm>
        </p:spPr>
        <p:txBody>
          <a:bodyPr lIns="0" tIns="0" rIns="0" bIns="0"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/>
              <a:t>The Prisoner's Dilemma - example games</a:t>
            </a: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/>
        </p:nvGraphicFramePr>
        <p:xfrm>
          <a:off x="228600" y="1752600"/>
          <a:ext cx="7916863" cy="3468689"/>
        </p:xfrm>
        <a:graphic>
          <a:graphicData uri="http://schemas.openxmlformats.org/drawingml/2006/table">
            <a:tbl>
              <a:tblPr/>
              <a:tblGrid>
                <a:gridCol w="1633538"/>
                <a:gridCol w="525462"/>
                <a:gridCol w="522288"/>
                <a:gridCol w="522287"/>
                <a:gridCol w="523875"/>
                <a:gridCol w="522288"/>
                <a:gridCol w="528637"/>
                <a:gridCol w="522288"/>
                <a:gridCol w="523875"/>
                <a:gridCol w="520700"/>
                <a:gridCol w="525462"/>
                <a:gridCol w="525463"/>
                <a:gridCol w="5207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Players =&gt;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P2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P2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P2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P2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Moves =&gt;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Payoffs =&gt;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Values =&gt;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Total =&gt;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210000"/>
                        </a:solidFill>
                        <a:effectLst/>
                        <a:latin typeface="Verdana" charset="0"/>
                        <a:ea typeface="MS Gothic" charset="0"/>
                        <a:cs typeface="MS Gothic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210000"/>
                        </a:buClr>
                        <a:buSzPct val="100000"/>
                        <a:buFont typeface="Verdana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210000"/>
                          </a:solidFill>
                          <a:effectLst/>
                          <a:latin typeface="Verdana" charset="0"/>
                          <a:ea typeface="MS Gothic" charset="0"/>
                          <a:cs typeface="MS Gothic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870" name="Text Box 118"/>
          <p:cNvSpPr txBox="1">
            <a:spLocks noChangeArrowheads="1"/>
          </p:cNvSpPr>
          <p:nvPr/>
        </p:nvSpPr>
        <p:spPr bwMode="auto">
          <a:xfrm>
            <a:off x="976313" y="5526088"/>
            <a:ext cx="70977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/>
              <a:t>A contradiction between collective and individual interests</a:t>
            </a:r>
            <a:endParaRPr lang="en-GB" sz="2400">
              <a:latin typeface="Time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1767</Words>
  <Application>Microsoft Macintosh PowerPoint</Application>
  <PresentationFormat>On-screen Show (4:3)</PresentationFormat>
  <Paragraphs>218</Paragraphs>
  <Slides>31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Self-Organised Groups Produce Cooperation in Commons Dilemmas </vt:lpstr>
      <vt:lpstr>Hello!</vt:lpstr>
      <vt:lpstr>Big questions</vt:lpstr>
      <vt:lpstr>Quotes</vt:lpstr>
      <vt:lpstr>Models or thought experiments?</vt:lpstr>
      <vt:lpstr>Assumptions</vt:lpstr>
      <vt:lpstr>Capturing a commons tragedy with a simple game</vt:lpstr>
      <vt:lpstr>The Prisoner’s Dilemma - “payoff matrix”</vt:lpstr>
      <vt:lpstr>The Prisoner's Dilemma - example games</vt:lpstr>
      <vt:lpstr>Game theory v. these models</vt:lpstr>
      <vt:lpstr>Group Selection Models </vt:lpstr>
      <vt:lpstr>Evolutionary / cultural Group Selection Models </vt:lpstr>
      <vt:lpstr>Slide 13</vt:lpstr>
      <vt:lpstr>Slide 14</vt:lpstr>
      <vt:lpstr>Slide 15</vt:lpstr>
      <vt:lpstr>What are tags</vt:lpstr>
      <vt:lpstr>Tag models</vt:lpstr>
      <vt:lpstr>Tag models</vt:lpstr>
      <vt:lpstr>Tags in the literature</vt:lpstr>
      <vt:lpstr>Slide 20</vt:lpstr>
      <vt:lpstr>Generic evolutionary algorithm</vt:lpstr>
      <vt:lpstr>How tags work</vt:lpstr>
      <vt:lpstr>Visualising the process</vt:lpstr>
      <vt:lpstr>Visualising the process</vt:lpstr>
      <vt:lpstr>Change your tags fast…</vt:lpstr>
      <vt:lpstr>Tag / strategy mutation rate</vt:lpstr>
      <vt:lpstr>Network rewire model</vt:lpstr>
      <vt:lpstr>Network rewiring movie</vt:lpstr>
      <vt:lpstr>Thoughts</vt:lpstr>
      <vt:lpstr>Any use?</vt:lpstr>
      <vt:lpstr>Thank you!</vt:lpstr>
    </vt:vector>
  </TitlesOfParts>
  <Company>uni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Rationality meets the tribe: Recent models of cultural group selection  </dc:title>
  <dc:creator>Jeff</dc:creator>
  <cp:lastModifiedBy>Jeff</cp:lastModifiedBy>
  <cp:revision>108</cp:revision>
  <dcterms:created xsi:type="dcterms:W3CDTF">2014-03-10T18:32:58Z</dcterms:created>
  <dcterms:modified xsi:type="dcterms:W3CDTF">2014-03-10T19:24:31Z</dcterms:modified>
</cp:coreProperties>
</file>